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6" r:id="rId3"/>
    <p:sldId id="259" r:id="rId4"/>
    <p:sldId id="262" r:id="rId5"/>
    <p:sldId id="443" r:id="rId6"/>
    <p:sldId id="257" r:id="rId7"/>
    <p:sldId id="284" r:id="rId8"/>
    <p:sldId id="441" r:id="rId9"/>
    <p:sldId id="265" r:id="rId10"/>
    <p:sldId id="296" r:id="rId11"/>
    <p:sldId id="291" r:id="rId12"/>
    <p:sldId id="303" r:id="rId13"/>
    <p:sldId id="445" r:id="rId14"/>
    <p:sldId id="295" r:id="rId15"/>
    <p:sldId id="272" r:id="rId16"/>
    <p:sldId id="300" r:id="rId17"/>
    <p:sldId id="446" r:id="rId18"/>
    <p:sldId id="298" r:id="rId19"/>
    <p:sldId id="444" r:id="rId20"/>
    <p:sldId id="301" r:id="rId21"/>
    <p:sldId id="447" r:id="rId22"/>
    <p:sldId id="448" r:id="rId23"/>
    <p:sldId id="449" r:id="rId24"/>
    <p:sldId id="439" r:id="rId25"/>
    <p:sldId id="44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7CE581-C921-49EE-BA25-FA80F56FF35C}" v="28" dt="2026-03-05T15:15:32.0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767" autoAdjust="0"/>
  </p:normalViewPr>
  <p:slideViewPr>
    <p:cSldViewPr snapToGrid="0">
      <p:cViewPr>
        <p:scale>
          <a:sx n="90" d="100"/>
          <a:sy n="90" d="100"/>
        </p:scale>
        <p:origin x="1392" y="108"/>
      </p:cViewPr>
      <p:guideLst/>
    </p:cSldViewPr>
  </p:slideViewPr>
  <p:notesTextViewPr>
    <p:cViewPr>
      <p:scale>
        <a:sx n="1" d="1"/>
        <a:sy n="1" d="1"/>
      </p:scale>
      <p:origin x="0" y="0"/>
    </p:cViewPr>
  </p:notesTextViewPr>
  <p:sorterViewPr>
    <p:cViewPr>
      <p:scale>
        <a:sx n="100" d="100"/>
        <a:sy n="100" d="100"/>
      </p:scale>
      <p:origin x="0" y="-24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Kimmelshue" userId="3ce8bebf-50b7-4636-b62a-3a7dba3f893c" providerId="ADAL" clId="{EFC0EACA-7173-4E53-9461-E86D854DD549}"/>
    <pc:docChg chg="custSel delSld modSld sldOrd">
      <pc:chgData name="Joel Kimmelshue" userId="3ce8bebf-50b7-4636-b62a-3a7dba3f893c" providerId="ADAL" clId="{EFC0EACA-7173-4E53-9461-E86D854DD549}" dt="2026-03-05T15:16:04.215" v="621" actId="6549"/>
      <pc:docMkLst>
        <pc:docMk/>
      </pc:docMkLst>
      <pc:sldChg chg="addSp delSp modSp mod">
        <pc:chgData name="Joel Kimmelshue" userId="3ce8bebf-50b7-4636-b62a-3a7dba3f893c" providerId="ADAL" clId="{EFC0EACA-7173-4E53-9461-E86D854DD549}" dt="2026-03-05T15:02:47.620" v="144" actId="20577"/>
        <pc:sldMkLst>
          <pc:docMk/>
          <pc:sldMk cId="481666390" sldId="256"/>
        </pc:sldMkLst>
        <pc:spChg chg="mod">
          <ac:chgData name="Joel Kimmelshue" userId="3ce8bebf-50b7-4636-b62a-3a7dba3f893c" providerId="ADAL" clId="{EFC0EACA-7173-4E53-9461-E86D854DD549}" dt="2026-03-05T15:02:47.620" v="144" actId="20577"/>
          <ac:spMkLst>
            <pc:docMk/>
            <pc:sldMk cId="481666390" sldId="256"/>
            <ac:spMk id="6" creationId="{514D0F9A-7361-B982-39DD-82383799949C}"/>
          </ac:spMkLst>
        </pc:spChg>
        <pc:picChg chg="add del mod">
          <ac:chgData name="Joel Kimmelshue" userId="3ce8bebf-50b7-4636-b62a-3a7dba3f893c" providerId="ADAL" clId="{EFC0EACA-7173-4E53-9461-E86D854DD549}" dt="2026-03-05T04:48:56.892" v="32" actId="478"/>
          <ac:picMkLst>
            <pc:docMk/>
            <pc:sldMk cId="481666390" sldId="256"/>
            <ac:picMk id="2" creationId="{73DF6915-F335-218B-F92E-C83DFFF633F1}"/>
          </ac:picMkLst>
        </pc:picChg>
        <pc:picChg chg="add mod">
          <ac:chgData name="Joel Kimmelshue" userId="3ce8bebf-50b7-4636-b62a-3a7dba3f893c" providerId="ADAL" clId="{EFC0EACA-7173-4E53-9461-E86D854DD549}" dt="2026-03-05T04:48:53.250" v="31"/>
          <ac:picMkLst>
            <pc:docMk/>
            <pc:sldMk cId="481666390" sldId="256"/>
            <ac:picMk id="3" creationId="{DADCEEF9-85D7-03C0-C45D-7F80C558C92A}"/>
          </ac:picMkLst>
        </pc:picChg>
      </pc:sldChg>
      <pc:sldChg chg="addSp modSp mod">
        <pc:chgData name="Joel Kimmelshue" userId="3ce8bebf-50b7-4636-b62a-3a7dba3f893c" providerId="ADAL" clId="{EFC0EACA-7173-4E53-9461-E86D854DD549}" dt="2026-03-05T15:05:37.388" v="203" actId="20577"/>
        <pc:sldMkLst>
          <pc:docMk/>
          <pc:sldMk cId="1093242350" sldId="257"/>
        </pc:sldMkLst>
        <pc:spChg chg="mod">
          <ac:chgData name="Joel Kimmelshue" userId="3ce8bebf-50b7-4636-b62a-3a7dba3f893c" providerId="ADAL" clId="{EFC0EACA-7173-4E53-9461-E86D854DD549}" dt="2026-03-05T15:05:37.388" v="203" actId="20577"/>
          <ac:spMkLst>
            <pc:docMk/>
            <pc:sldMk cId="1093242350" sldId="257"/>
            <ac:spMk id="6" creationId="{E2138E69-0338-0442-D677-2A9A06F0F8D7}"/>
          </ac:spMkLst>
        </pc:spChg>
        <pc:picChg chg="add mod">
          <ac:chgData name="Joel Kimmelshue" userId="3ce8bebf-50b7-4636-b62a-3a7dba3f893c" providerId="ADAL" clId="{EFC0EACA-7173-4E53-9461-E86D854DD549}" dt="2026-03-05T04:47:44.335" v="11"/>
          <ac:picMkLst>
            <pc:docMk/>
            <pc:sldMk cId="1093242350" sldId="257"/>
            <ac:picMk id="2" creationId="{CEB3862A-2515-68C3-1C66-EC3F1FD88957}"/>
          </ac:picMkLst>
        </pc:picChg>
      </pc:sldChg>
      <pc:sldChg chg="addSp delSp modSp mod">
        <pc:chgData name="Joel Kimmelshue" userId="3ce8bebf-50b7-4636-b62a-3a7dba3f893c" providerId="ADAL" clId="{EFC0EACA-7173-4E53-9461-E86D854DD549}" dt="2026-03-05T04:49:27.348" v="37" actId="1076"/>
        <pc:sldMkLst>
          <pc:docMk/>
          <pc:sldMk cId="1297757951" sldId="259"/>
        </pc:sldMkLst>
        <pc:picChg chg="mod">
          <ac:chgData name="Joel Kimmelshue" userId="3ce8bebf-50b7-4636-b62a-3a7dba3f893c" providerId="ADAL" clId="{EFC0EACA-7173-4E53-9461-E86D854DD549}" dt="2026-03-05T04:49:18.601" v="34" actId="1076"/>
          <ac:picMkLst>
            <pc:docMk/>
            <pc:sldMk cId="1297757951" sldId="259"/>
            <ac:picMk id="2" creationId="{C1C7509C-1CC7-D387-CE0C-029DDCEE13B1}"/>
          </ac:picMkLst>
        </pc:picChg>
        <pc:picChg chg="mod">
          <ac:chgData name="Joel Kimmelshue" userId="3ce8bebf-50b7-4636-b62a-3a7dba3f893c" providerId="ADAL" clId="{EFC0EACA-7173-4E53-9461-E86D854DD549}" dt="2026-03-05T04:49:11.987" v="33" actId="1076"/>
          <ac:picMkLst>
            <pc:docMk/>
            <pc:sldMk cId="1297757951" sldId="259"/>
            <ac:picMk id="3" creationId="{ED8FEF51-CC08-4BDD-2BE4-ABC4C4AA0413}"/>
          </ac:picMkLst>
        </pc:picChg>
        <pc:picChg chg="add del mod">
          <ac:chgData name="Joel Kimmelshue" userId="3ce8bebf-50b7-4636-b62a-3a7dba3f893c" providerId="ADAL" clId="{EFC0EACA-7173-4E53-9461-E86D854DD549}" dt="2026-03-05T04:47:12.321" v="5" actId="478"/>
          <ac:picMkLst>
            <pc:docMk/>
            <pc:sldMk cId="1297757951" sldId="259"/>
            <ac:picMk id="6" creationId="{084ECECB-0088-B18C-BF7D-49E049B50862}"/>
          </ac:picMkLst>
        </pc:picChg>
        <pc:picChg chg="add mod">
          <ac:chgData name="Joel Kimmelshue" userId="3ce8bebf-50b7-4636-b62a-3a7dba3f893c" providerId="ADAL" clId="{EFC0EACA-7173-4E53-9461-E86D854DD549}" dt="2026-03-05T04:49:27.348" v="37" actId="1076"/>
          <ac:picMkLst>
            <pc:docMk/>
            <pc:sldMk cId="1297757951" sldId="259"/>
            <ac:picMk id="7" creationId="{6830AFEE-29C8-D9CA-7AF5-5EEF9E584A38}"/>
          </ac:picMkLst>
        </pc:picChg>
      </pc:sldChg>
      <pc:sldChg chg="addSp modSp del mod">
        <pc:chgData name="Joel Kimmelshue" userId="3ce8bebf-50b7-4636-b62a-3a7dba3f893c" providerId="ADAL" clId="{EFC0EACA-7173-4E53-9461-E86D854DD549}" dt="2026-03-05T04:48:34.379" v="29" actId="47"/>
        <pc:sldMkLst>
          <pc:docMk/>
          <pc:sldMk cId="4281020392" sldId="261"/>
        </pc:sldMkLst>
        <pc:picChg chg="add mod">
          <ac:chgData name="Joel Kimmelshue" userId="3ce8bebf-50b7-4636-b62a-3a7dba3f893c" providerId="ADAL" clId="{EFC0EACA-7173-4E53-9461-E86D854DD549}" dt="2026-03-05T04:46:50.045" v="2" actId="14100"/>
          <ac:picMkLst>
            <pc:docMk/>
            <pc:sldMk cId="4281020392" sldId="261"/>
            <ac:picMk id="3" creationId="{F9D682BD-703F-BA96-623C-E83AA51F6F28}"/>
          </ac:picMkLst>
        </pc:picChg>
      </pc:sldChg>
      <pc:sldChg chg="addSp modSp mod">
        <pc:chgData name="Joel Kimmelshue" userId="3ce8bebf-50b7-4636-b62a-3a7dba3f893c" providerId="ADAL" clId="{EFC0EACA-7173-4E53-9461-E86D854DD549}" dt="2026-03-05T15:04:24.242" v="194" actId="20577"/>
        <pc:sldMkLst>
          <pc:docMk/>
          <pc:sldMk cId="2025640740" sldId="262"/>
        </pc:sldMkLst>
        <pc:spChg chg="add mod">
          <ac:chgData name="Joel Kimmelshue" userId="3ce8bebf-50b7-4636-b62a-3a7dba3f893c" providerId="ADAL" clId="{EFC0EACA-7173-4E53-9461-E86D854DD549}" dt="2026-03-05T15:04:03.758" v="172" actId="1076"/>
          <ac:spMkLst>
            <pc:docMk/>
            <pc:sldMk cId="2025640740" sldId="262"/>
            <ac:spMk id="6" creationId="{65F4054A-9795-8551-A188-4046FEAE4FEE}"/>
          </ac:spMkLst>
        </pc:spChg>
        <pc:spChg chg="mod">
          <ac:chgData name="Joel Kimmelshue" userId="3ce8bebf-50b7-4636-b62a-3a7dba3f893c" providerId="ADAL" clId="{EFC0EACA-7173-4E53-9461-E86D854DD549}" dt="2026-03-05T15:03:45.349" v="151" actId="1076"/>
          <ac:spMkLst>
            <pc:docMk/>
            <pc:sldMk cId="2025640740" sldId="262"/>
            <ac:spMk id="7" creationId="{0D6E06D3-DAA1-BF10-91D8-51E7237D003E}"/>
          </ac:spMkLst>
        </pc:spChg>
        <pc:spChg chg="add mod">
          <ac:chgData name="Joel Kimmelshue" userId="3ce8bebf-50b7-4636-b62a-3a7dba3f893c" providerId="ADAL" clId="{EFC0EACA-7173-4E53-9461-E86D854DD549}" dt="2026-03-05T15:04:24.242" v="194" actId="20577"/>
          <ac:spMkLst>
            <pc:docMk/>
            <pc:sldMk cId="2025640740" sldId="262"/>
            <ac:spMk id="8" creationId="{201A3286-B8E3-0786-BFBC-5080478424D0}"/>
          </ac:spMkLst>
        </pc:spChg>
        <pc:picChg chg="add mod">
          <ac:chgData name="Joel Kimmelshue" userId="3ce8bebf-50b7-4636-b62a-3a7dba3f893c" providerId="ADAL" clId="{EFC0EACA-7173-4E53-9461-E86D854DD549}" dt="2026-03-05T04:47:28.286" v="9" actId="14100"/>
          <ac:picMkLst>
            <pc:docMk/>
            <pc:sldMk cId="2025640740" sldId="262"/>
            <ac:picMk id="2" creationId="{B8912070-EE70-12A3-D4AF-16E5AD1195DE}"/>
          </ac:picMkLst>
        </pc:picChg>
        <pc:picChg chg="mod">
          <ac:chgData name="Joel Kimmelshue" userId="3ce8bebf-50b7-4636-b62a-3a7dba3f893c" providerId="ADAL" clId="{EFC0EACA-7173-4E53-9461-E86D854DD549}" dt="2026-03-05T04:54:23.612" v="38" actId="1076"/>
          <ac:picMkLst>
            <pc:docMk/>
            <pc:sldMk cId="2025640740" sldId="262"/>
            <ac:picMk id="5" creationId="{290E3E76-D0FC-8F10-9A25-6070241C07F2}"/>
          </ac:picMkLst>
        </pc:picChg>
      </pc:sldChg>
      <pc:sldChg chg="addSp modSp">
        <pc:chgData name="Joel Kimmelshue" userId="3ce8bebf-50b7-4636-b62a-3a7dba3f893c" providerId="ADAL" clId="{EFC0EACA-7173-4E53-9461-E86D854DD549}" dt="2026-03-05T04:48:01.678" v="16"/>
        <pc:sldMkLst>
          <pc:docMk/>
          <pc:sldMk cId="1297519551" sldId="265"/>
        </pc:sldMkLst>
        <pc:picChg chg="add mod">
          <ac:chgData name="Joel Kimmelshue" userId="3ce8bebf-50b7-4636-b62a-3a7dba3f893c" providerId="ADAL" clId="{EFC0EACA-7173-4E53-9461-E86D854DD549}" dt="2026-03-05T04:48:01.678" v="16"/>
          <ac:picMkLst>
            <pc:docMk/>
            <pc:sldMk cId="1297519551" sldId="265"/>
            <ac:picMk id="2" creationId="{478BD18C-1171-E8AF-EA68-2EA650D08568}"/>
          </ac:picMkLst>
        </pc:picChg>
      </pc:sldChg>
      <pc:sldChg chg="del">
        <pc:chgData name="Joel Kimmelshue" userId="3ce8bebf-50b7-4636-b62a-3a7dba3f893c" providerId="ADAL" clId="{EFC0EACA-7173-4E53-9461-E86D854DD549}" dt="2026-03-05T04:48:33.287" v="27" actId="47"/>
        <pc:sldMkLst>
          <pc:docMk/>
          <pc:sldMk cId="3201563315" sldId="267"/>
        </pc:sldMkLst>
      </pc:sldChg>
      <pc:sldChg chg="addSp modSp">
        <pc:chgData name="Joel Kimmelshue" userId="3ce8bebf-50b7-4636-b62a-3a7dba3f893c" providerId="ADAL" clId="{EFC0EACA-7173-4E53-9461-E86D854DD549}" dt="2026-03-05T04:48:10.636" v="22"/>
        <pc:sldMkLst>
          <pc:docMk/>
          <pc:sldMk cId="3010676840" sldId="272"/>
        </pc:sldMkLst>
        <pc:picChg chg="add mod">
          <ac:chgData name="Joel Kimmelshue" userId="3ce8bebf-50b7-4636-b62a-3a7dba3f893c" providerId="ADAL" clId="{EFC0EACA-7173-4E53-9461-E86D854DD549}" dt="2026-03-05T04:48:10.636" v="22"/>
          <ac:picMkLst>
            <pc:docMk/>
            <pc:sldMk cId="3010676840" sldId="272"/>
            <ac:picMk id="2" creationId="{2129A627-6748-F597-F3F9-4A7AE49EF6AE}"/>
          </ac:picMkLst>
        </pc:picChg>
      </pc:sldChg>
      <pc:sldChg chg="del">
        <pc:chgData name="Joel Kimmelshue" userId="3ce8bebf-50b7-4636-b62a-3a7dba3f893c" providerId="ADAL" clId="{EFC0EACA-7173-4E53-9461-E86D854DD549}" dt="2026-03-05T04:48:33.480" v="28" actId="47"/>
        <pc:sldMkLst>
          <pc:docMk/>
          <pc:sldMk cId="980694154" sldId="274"/>
        </pc:sldMkLst>
      </pc:sldChg>
      <pc:sldChg chg="addSp modSp mod">
        <pc:chgData name="Joel Kimmelshue" userId="3ce8bebf-50b7-4636-b62a-3a7dba3f893c" providerId="ADAL" clId="{EFC0EACA-7173-4E53-9461-E86D854DD549}" dt="2026-03-05T15:06:17.270" v="205" actId="1076"/>
        <pc:sldMkLst>
          <pc:docMk/>
          <pc:sldMk cId="1938097372" sldId="284"/>
        </pc:sldMkLst>
        <pc:spChg chg="mod">
          <ac:chgData name="Joel Kimmelshue" userId="3ce8bebf-50b7-4636-b62a-3a7dba3f893c" providerId="ADAL" clId="{EFC0EACA-7173-4E53-9461-E86D854DD549}" dt="2026-03-05T15:06:17.270" v="205" actId="1076"/>
          <ac:spMkLst>
            <pc:docMk/>
            <pc:sldMk cId="1938097372" sldId="284"/>
            <ac:spMk id="2" creationId="{754F29CC-633C-BBF8-052B-C3DE2C6E5CA1}"/>
          </ac:spMkLst>
        </pc:spChg>
        <pc:spChg chg="mod">
          <ac:chgData name="Joel Kimmelshue" userId="3ce8bebf-50b7-4636-b62a-3a7dba3f893c" providerId="ADAL" clId="{EFC0EACA-7173-4E53-9461-E86D854DD549}" dt="2026-03-05T15:06:09.791" v="204" actId="14100"/>
          <ac:spMkLst>
            <pc:docMk/>
            <pc:sldMk cId="1938097372" sldId="284"/>
            <ac:spMk id="6" creationId="{32EA135B-BDF2-8059-3B54-EC2D8B6EACB7}"/>
          </ac:spMkLst>
        </pc:spChg>
        <pc:picChg chg="add mod">
          <ac:chgData name="Joel Kimmelshue" userId="3ce8bebf-50b7-4636-b62a-3a7dba3f893c" providerId="ADAL" clId="{EFC0EACA-7173-4E53-9461-E86D854DD549}" dt="2026-03-05T04:47:47.033" v="12"/>
          <ac:picMkLst>
            <pc:docMk/>
            <pc:sldMk cId="1938097372" sldId="284"/>
            <ac:picMk id="3" creationId="{613CCCE7-3EDD-4407-D3D1-0653665B88DD}"/>
          </ac:picMkLst>
        </pc:picChg>
      </pc:sldChg>
      <pc:sldChg chg="addSp modSp mod">
        <pc:chgData name="Joel Kimmelshue" userId="3ce8bebf-50b7-4636-b62a-3a7dba3f893c" providerId="ADAL" clId="{EFC0EACA-7173-4E53-9461-E86D854DD549}" dt="2026-03-05T15:15:28.082" v="605" actId="1076"/>
        <pc:sldMkLst>
          <pc:docMk/>
          <pc:sldMk cId="2520549426" sldId="291"/>
        </pc:sldMkLst>
        <pc:spChg chg="mod">
          <ac:chgData name="Joel Kimmelshue" userId="3ce8bebf-50b7-4636-b62a-3a7dba3f893c" providerId="ADAL" clId="{EFC0EACA-7173-4E53-9461-E86D854DD549}" dt="2026-03-05T15:13:21.153" v="407" actId="1076"/>
          <ac:spMkLst>
            <pc:docMk/>
            <pc:sldMk cId="2520549426" sldId="291"/>
            <ac:spMk id="2" creationId="{3CCCF199-00F9-7783-0BBE-B67DBED5763E}"/>
          </ac:spMkLst>
        </pc:spChg>
        <pc:spChg chg="add mod">
          <ac:chgData name="Joel Kimmelshue" userId="3ce8bebf-50b7-4636-b62a-3a7dba3f893c" providerId="ADAL" clId="{EFC0EACA-7173-4E53-9461-E86D854DD549}" dt="2026-03-05T15:15:28.082" v="605" actId="1076"/>
          <ac:spMkLst>
            <pc:docMk/>
            <pc:sldMk cId="2520549426" sldId="291"/>
            <ac:spMk id="7" creationId="{31EC40EC-1186-1F78-3003-79A6F4AD5DA7}"/>
          </ac:spMkLst>
        </pc:spChg>
        <pc:picChg chg="add mod">
          <ac:chgData name="Joel Kimmelshue" userId="3ce8bebf-50b7-4636-b62a-3a7dba3f893c" providerId="ADAL" clId="{EFC0EACA-7173-4E53-9461-E86D854DD549}" dt="2026-03-05T04:48:06.992" v="18"/>
          <ac:picMkLst>
            <pc:docMk/>
            <pc:sldMk cId="2520549426" sldId="291"/>
            <ac:picMk id="3" creationId="{8C587F65-266D-2BF7-3492-4FF95290078E}"/>
          </ac:picMkLst>
        </pc:picChg>
        <pc:picChg chg="mod">
          <ac:chgData name="Joel Kimmelshue" userId="3ce8bebf-50b7-4636-b62a-3a7dba3f893c" providerId="ADAL" clId="{EFC0EACA-7173-4E53-9461-E86D854DD549}" dt="2026-03-05T15:13:17.499" v="406" actId="1076"/>
          <ac:picMkLst>
            <pc:docMk/>
            <pc:sldMk cId="2520549426" sldId="291"/>
            <ac:picMk id="6" creationId="{B49E1214-CC92-AA83-A916-A379F2757D87}"/>
          </ac:picMkLst>
        </pc:picChg>
      </pc:sldChg>
      <pc:sldChg chg="del">
        <pc:chgData name="Joel Kimmelshue" userId="3ce8bebf-50b7-4636-b62a-3a7dba3f893c" providerId="ADAL" clId="{EFC0EACA-7173-4E53-9461-E86D854DD549}" dt="2026-03-05T04:48:35.217" v="30" actId="47"/>
        <pc:sldMkLst>
          <pc:docMk/>
          <pc:sldMk cId="805099180" sldId="293"/>
        </pc:sldMkLst>
      </pc:sldChg>
      <pc:sldChg chg="addSp modSp">
        <pc:chgData name="Joel Kimmelshue" userId="3ce8bebf-50b7-4636-b62a-3a7dba3f893c" providerId="ADAL" clId="{EFC0EACA-7173-4E53-9461-E86D854DD549}" dt="2026-03-05T04:48:09.711" v="21"/>
        <pc:sldMkLst>
          <pc:docMk/>
          <pc:sldMk cId="1410103591" sldId="295"/>
        </pc:sldMkLst>
        <pc:picChg chg="add mod">
          <ac:chgData name="Joel Kimmelshue" userId="3ce8bebf-50b7-4636-b62a-3a7dba3f893c" providerId="ADAL" clId="{EFC0EACA-7173-4E53-9461-E86D854DD549}" dt="2026-03-05T04:48:09.711" v="21"/>
          <ac:picMkLst>
            <pc:docMk/>
            <pc:sldMk cId="1410103591" sldId="295"/>
            <ac:picMk id="2" creationId="{1DF5C5BE-C266-A3DE-9F17-F282715C1C63}"/>
          </ac:picMkLst>
        </pc:picChg>
      </pc:sldChg>
      <pc:sldChg chg="addSp modSp mod">
        <pc:chgData name="Joel Kimmelshue" userId="3ce8bebf-50b7-4636-b62a-3a7dba3f893c" providerId="ADAL" clId="{EFC0EACA-7173-4E53-9461-E86D854DD549}" dt="2026-03-05T15:13:08.680" v="405" actId="5793"/>
        <pc:sldMkLst>
          <pc:docMk/>
          <pc:sldMk cId="257387037" sldId="296"/>
        </pc:sldMkLst>
        <pc:spChg chg="mod">
          <ac:chgData name="Joel Kimmelshue" userId="3ce8bebf-50b7-4636-b62a-3a7dba3f893c" providerId="ADAL" clId="{EFC0EACA-7173-4E53-9461-E86D854DD549}" dt="2026-03-05T15:13:08.680" v="405" actId="5793"/>
          <ac:spMkLst>
            <pc:docMk/>
            <pc:sldMk cId="257387037" sldId="296"/>
            <ac:spMk id="2" creationId="{4BA1C81B-03C3-B806-096C-BC0FBFCE97FE}"/>
          </ac:spMkLst>
        </pc:spChg>
        <pc:spChg chg="mod">
          <ac:chgData name="Joel Kimmelshue" userId="3ce8bebf-50b7-4636-b62a-3a7dba3f893c" providerId="ADAL" clId="{EFC0EACA-7173-4E53-9461-E86D854DD549}" dt="2026-03-05T15:13:00.355" v="401" actId="27636"/>
          <ac:spMkLst>
            <pc:docMk/>
            <pc:sldMk cId="257387037" sldId="296"/>
            <ac:spMk id="6" creationId="{4E7E8F4E-BF2D-C3CF-3A43-42FBADCEFA9D}"/>
          </ac:spMkLst>
        </pc:spChg>
        <pc:picChg chg="add mod">
          <ac:chgData name="Joel Kimmelshue" userId="3ce8bebf-50b7-4636-b62a-3a7dba3f893c" providerId="ADAL" clId="{EFC0EACA-7173-4E53-9461-E86D854DD549}" dt="2026-03-05T04:48:04.260" v="17"/>
          <ac:picMkLst>
            <pc:docMk/>
            <pc:sldMk cId="257387037" sldId="296"/>
            <ac:picMk id="3" creationId="{ADD3E1C5-56F7-1B0A-5E7B-7BA21EF156BA}"/>
          </ac:picMkLst>
        </pc:picChg>
      </pc:sldChg>
      <pc:sldChg chg="addSp modSp">
        <pc:chgData name="Joel Kimmelshue" userId="3ce8bebf-50b7-4636-b62a-3a7dba3f893c" providerId="ADAL" clId="{EFC0EACA-7173-4E53-9461-E86D854DD549}" dt="2026-03-05T04:48:14.616" v="25"/>
        <pc:sldMkLst>
          <pc:docMk/>
          <pc:sldMk cId="4009742739" sldId="298"/>
        </pc:sldMkLst>
        <pc:picChg chg="add mod">
          <ac:chgData name="Joel Kimmelshue" userId="3ce8bebf-50b7-4636-b62a-3a7dba3f893c" providerId="ADAL" clId="{EFC0EACA-7173-4E53-9461-E86D854DD549}" dt="2026-03-05T04:48:14.616" v="25"/>
          <ac:picMkLst>
            <pc:docMk/>
            <pc:sldMk cId="4009742739" sldId="298"/>
            <ac:picMk id="2" creationId="{802F681E-307E-E117-D6B5-4690D8A9555D}"/>
          </ac:picMkLst>
        </pc:picChg>
      </pc:sldChg>
      <pc:sldChg chg="addSp modSp">
        <pc:chgData name="Joel Kimmelshue" userId="3ce8bebf-50b7-4636-b62a-3a7dba3f893c" providerId="ADAL" clId="{EFC0EACA-7173-4E53-9461-E86D854DD549}" dt="2026-03-05T04:48:11.709" v="23"/>
        <pc:sldMkLst>
          <pc:docMk/>
          <pc:sldMk cId="1633801869" sldId="300"/>
        </pc:sldMkLst>
        <pc:picChg chg="add mod">
          <ac:chgData name="Joel Kimmelshue" userId="3ce8bebf-50b7-4636-b62a-3a7dba3f893c" providerId="ADAL" clId="{EFC0EACA-7173-4E53-9461-E86D854DD549}" dt="2026-03-05T04:48:11.709" v="23"/>
          <ac:picMkLst>
            <pc:docMk/>
            <pc:sldMk cId="1633801869" sldId="300"/>
            <ac:picMk id="2" creationId="{CB993121-16C8-8671-66D4-006B81A957A2}"/>
          </ac:picMkLst>
        </pc:picChg>
      </pc:sldChg>
      <pc:sldChg chg="addSp modSp">
        <pc:chgData name="Joel Kimmelshue" userId="3ce8bebf-50b7-4636-b62a-3a7dba3f893c" providerId="ADAL" clId="{EFC0EACA-7173-4E53-9461-E86D854DD549}" dt="2026-03-05T14:58:56.830" v="77"/>
        <pc:sldMkLst>
          <pc:docMk/>
          <pc:sldMk cId="2580490877" sldId="301"/>
        </pc:sldMkLst>
        <pc:picChg chg="add mod">
          <ac:chgData name="Joel Kimmelshue" userId="3ce8bebf-50b7-4636-b62a-3a7dba3f893c" providerId="ADAL" clId="{EFC0EACA-7173-4E53-9461-E86D854DD549}" dt="2026-03-05T14:58:56.830" v="77"/>
          <ac:picMkLst>
            <pc:docMk/>
            <pc:sldMk cId="2580490877" sldId="301"/>
            <ac:picMk id="2" creationId="{0A5155E8-33C7-CE93-A191-C648E9B3E7E0}"/>
          </ac:picMkLst>
        </pc:picChg>
      </pc:sldChg>
      <pc:sldChg chg="addSp modSp mod">
        <pc:chgData name="Joel Kimmelshue" userId="3ce8bebf-50b7-4636-b62a-3a7dba3f893c" providerId="ADAL" clId="{EFC0EACA-7173-4E53-9461-E86D854DD549}" dt="2026-03-05T15:15:38.706" v="620" actId="20577"/>
        <pc:sldMkLst>
          <pc:docMk/>
          <pc:sldMk cId="1243564392" sldId="303"/>
        </pc:sldMkLst>
        <pc:spChg chg="mod">
          <ac:chgData name="Joel Kimmelshue" userId="3ce8bebf-50b7-4636-b62a-3a7dba3f893c" providerId="ADAL" clId="{EFC0EACA-7173-4E53-9461-E86D854DD549}" dt="2026-03-05T15:13:49.057" v="412" actId="1076"/>
          <ac:spMkLst>
            <pc:docMk/>
            <pc:sldMk cId="1243564392" sldId="303"/>
            <ac:spMk id="6" creationId="{859E657A-9E5F-13BB-B053-7B7EECBD2DEB}"/>
          </ac:spMkLst>
        </pc:spChg>
        <pc:spChg chg="add mod">
          <ac:chgData name="Joel Kimmelshue" userId="3ce8bebf-50b7-4636-b62a-3a7dba3f893c" providerId="ADAL" clId="{EFC0EACA-7173-4E53-9461-E86D854DD549}" dt="2026-03-05T15:15:38.706" v="620" actId="20577"/>
          <ac:spMkLst>
            <pc:docMk/>
            <pc:sldMk cId="1243564392" sldId="303"/>
            <ac:spMk id="7" creationId="{1FB3F728-5F58-27E2-06E8-EFA421C9A972}"/>
          </ac:spMkLst>
        </pc:spChg>
        <pc:picChg chg="mod">
          <ac:chgData name="Joel Kimmelshue" userId="3ce8bebf-50b7-4636-b62a-3a7dba3f893c" providerId="ADAL" clId="{EFC0EACA-7173-4E53-9461-E86D854DD549}" dt="2026-03-05T15:13:43.037" v="411" actId="1076"/>
          <ac:picMkLst>
            <pc:docMk/>
            <pc:sldMk cId="1243564392" sldId="303"/>
            <ac:picMk id="2" creationId="{06A548DA-80F3-46AC-35A7-80D3B9161E70}"/>
          </ac:picMkLst>
        </pc:picChg>
        <pc:picChg chg="add mod">
          <ac:chgData name="Joel Kimmelshue" userId="3ce8bebf-50b7-4636-b62a-3a7dba3f893c" providerId="ADAL" clId="{EFC0EACA-7173-4E53-9461-E86D854DD549}" dt="2026-03-05T04:48:07.738" v="19"/>
          <ac:picMkLst>
            <pc:docMk/>
            <pc:sldMk cId="1243564392" sldId="303"/>
            <ac:picMk id="3" creationId="{CDEA2B21-DE67-DAA8-AA67-A6937A4A48D6}"/>
          </ac:picMkLst>
        </pc:picChg>
      </pc:sldChg>
      <pc:sldChg chg="ord">
        <pc:chgData name="Joel Kimmelshue" userId="3ce8bebf-50b7-4636-b62a-3a7dba3f893c" providerId="ADAL" clId="{EFC0EACA-7173-4E53-9461-E86D854DD549}" dt="2026-03-05T14:58:19.794" v="76"/>
        <pc:sldMkLst>
          <pc:docMk/>
          <pc:sldMk cId="182664252" sldId="439"/>
        </pc:sldMkLst>
      </pc:sldChg>
      <pc:sldChg chg="ord">
        <pc:chgData name="Joel Kimmelshue" userId="3ce8bebf-50b7-4636-b62a-3a7dba3f893c" providerId="ADAL" clId="{EFC0EACA-7173-4E53-9461-E86D854DD549}" dt="2026-03-05T14:58:19.794" v="76"/>
        <pc:sldMkLst>
          <pc:docMk/>
          <pc:sldMk cId="2136850715" sldId="440"/>
        </pc:sldMkLst>
      </pc:sldChg>
      <pc:sldChg chg="addSp modSp mod">
        <pc:chgData name="Joel Kimmelshue" userId="3ce8bebf-50b7-4636-b62a-3a7dba3f893c" providerId="ADAL" clId="{EFC0EACA-7173-4E53-9461-E86D854DD549}" dt="2026-03-05T15:11:35.411" v="395" actId="20577"/>
        <pc:sldMkLst>
          <pc:docMk/>
          <pc:sldMk cId="1279618102" sldId="441"/>
        </pc:sldMkLst>
        <pc:spChg chg="add mod">
          <ac:chgData name="Joel Kimmelshue" userId="3ce8bebf-50b7-4636-b62a-3a7dba3f893c" providerId="ADAL" clId="{EFC0EACA-7173-4E53-9461-E86D854DD549}" dt="2026-03-05T15:11:35.411" v="395" actId="20577"/>
          <ac:spMkLst>
            <pc:docMk/>
            <pc:sldMk cId="1279618102" sldId="441"/>
            <ac:spMk id="3" creationId="{009399A0-8459-431E-7F7C-EC10F4397381}"/>
          </ac:spMkLst>
        </pc:spChg>
        <pc:picChg chg="add mod">
          <ac:chgData name="Joel Kimmelshue" userId="3ce8bebf-50b7-4636-b62a-3a7dba3f893c" providerId="ADAL" clId="{EFC0EACA-7173-4E53-9461-E86D854DD549}" dt="2026-03-05T04:47:49.483" v="13"/>
          <ac:picMkLst>
            <pc:docMk/>
            <pc:sldMk cId="1279618102" sldId="441"/>
            <ac:picMk id="2" creationId="{C5D93A69-8FF1-0A37-0341-F50FF7965D64}"/>
          </ac:picMkLst>
        </pc:picChg>
        <pc:picChg chg="mod">
          <ac:chgData name="Joel Kimmelshue" userId="3ce8bebf-50b7-4636-b62a-3a7dba3f893c" providerId="ADAL" clId="{EFC0EACA-7173-4E53-9461-E86D854DD549}" dt="2026-03-05T15:10:05.381" v="208" actId="1076"/>
          <ac:picMkLst>
            <pc:docMk/>
            <pc:sldMk cId="1279618102" sldId="441"/>
            <ac:picMk id="6" creationId="{AC4918D1-8041-2D1E-75BE-6327C57B9139}"/>
          </ac:picMkLst>
        </pc:picChg>
      </pc:sldChg>
      <pc:sldChg chg="addSp modSp mod">
        <pc:chgData name="Joel Kimmelshue" userId="3ce8bebf-50b7-4636-b62a-3a7dba3f893c" providerId="ADAL" clId="{EFC0EACA-7173-4E53-9461-E86D854DD549}" dt="2026-03-05T15:03:32.262" v="148" actId="1076"/>
        <pc:sldMkLst>
          <pc:docMk/>
          <pc:sldMk cId="134060814" sldId="443"/>
        </pc:sldMkLst>
        <pc:spChg chg="mod">
          <ac:chgData name="Joel Kimmelshue" userId="3ce8bebf-50b7-4636-b62a-3a7dba3f893c" providerId="ADAL" clId="{EFC0EACA-7173-4E53-9461-E86D854DD549}" dt="2026-03-05T15:03:32.262" v="148" actId="1076"/>
          <ac:spMkLst>
            <pc:docMk/>
            <pc:sldMk cId="134060814" sldId="443"/>
            <ac:spMk id="2" creationId="{BFFB2B62-8596-188B-355C-7578AE9DC502}"/>
          </ac:spMkLst>
        </pc:spChg>
        <pc:picChg chg="add mod">
          <ac:chgData name="Joel Kimmelshue" userId="3ce8bebf-50b7-4636-b62a-3a7dba3f893c" providerId="ADAL" clId="{EFC0EACA-7173-4E53-9461-E86D854DD549}" dt="2026-03-05T04:47:42.585" v="10"/>
          <ac:picMkLst>
            <pc:docMk/>
            <pc:sldMk cId="134060814" sldId="443"/>
            <ac:picMk id="3" creationId="{DD3011A1-92B6-0F5A-E505-3D01EE558FFF}"/>
          </ac:picMkLst>
        </pc:picChg>
      </pc:sldChg>
      <pc:sldChg chg="addSp modSp">
        <pc:chgData name="Joel Kimmelshue" userId="3ce8bebf-50b7-4636-b62a-3a7dba3f893c" providerId="ADAL" clId="{EFC0EACA-7173-4E53-9461-E86D854DD549}" dt="2026-03-05T04:48:15.825" v="26"/>
        <pc:sldMkLst>
          <pc:docMk/>
          <pc:sldMk cId="249469844" sldId="444"/>
        </pc:sldMkLst>
        <pc:picChg chg="add mod">
          <ac:chgData name="Joel Kimmelshue" userId="3ce8bebf-50b7-4636-b62a-3a7dba3f893c" providerId="ADAL" clId="{EFC0EACA-7173-4E53-9461-E86D854DD549}" dt="2026-03-05T04:48:15.825" v="26"/>
          <ac:picMkLst>
            <pc:docMk/>
            <pc:sldMk cId="249469844" sldId="444"/>
            <ac:picMk id="2" creationId="{B4662D60-FCE2-1EF1-D862-5880912E9EFF}"/>
          </ac:picMkLst>
        </pc:picChg>
      </pc:sldChg>
      <pc:sldChg chg="addSp modSp mod">
        <pc:chgData name="Joel Kimmelshue" userId="3ce8bebf-50b7-4636-b62a-3a7dba3f893c" providerId="ADAL" clId="{EFC0EACA-7173-4E53-9461-E86D854DD549}" dt="2026-03-05T15:16:04.215" v="621" actId="6549"/>
        <pc:sldMkLst>
          <pc:docMk/>
          <pc:sldMk cId="1340368316" sldId="445"/>
        </pc:sldMkLst>
        <pc:spChg chg="mod">
          <ac:chgData name="Joel Kimmelshue" userId="3ce8bebf-50b7-4636-b62a-3a7dba3f893c" providerId="ADAL" clId="{EFC0EACA-7173-4E53-9461-E86D854DD549}" dt="2026-03-05T15:16:04.215" v="621" actId="6549"/>
          <ac:spMkLst>
            <pc:docMk/>
            <pc:sldMk cId="1340368316" sldId="445"/>
            <ac:spMk id="6" creationId="{393F82FE-69CA-FEB6-03AE-B7E56DF8D25A}"/>
          </ac:spMkLst>
        </pc:spChg>
        <pc:picChg chg="add mod">
          <ac:chgData name="Joel Kimmelshue" userId="3ce8bebf-50b7-4636-b62a-3a7dba3f893c" providerId="ADAL" clId="{EFC0EACA-7173-4E53-9461-E86D854DD549}" dt="2026-03-05T04:48:08.757" v="20"/>
          <ac:picMkLst>
            <pc:docMk/>
            <pc:sldMk cId="1340368316" sldId="445"/>
            <ac:picMk id="2" creationId="{1FF110DC-0FD7-F9B8-3C6F-3C392EFAB47C}"/>
          </ac:picMkLst>
        </pc:picChg>
      </pc:sldChg>
      <pc:sldChg chg="addSp modSp">
        <pc:chgData name="Joel Kimmelshue" userId="3ce8bebf-50b7-4636-b62a-3a7dba3f893c" providerId="ADAL" clId="{EFC0EACA-7173-4E53-9461-E86D854DD549}" dt="2026-03-05T04:48:12.974" v="24"/>
        <pc:sldMkLst>
          <pc:docMk/>
          <pc:sldMk cId="942698070" sldId="446"/>
        </pc:sldMkLst>
        <pc:picChg chg="add mod">
          <ac:chgData name="Joel Kimmelshue" userId="3ce8bebf-50b7-4636-b62a-3a7dba3f893c" providerId="ADAL" clId="{EFC0EACA-7173-4E53-9461-E86D854DD549}" dt="2026-03-05T04:48:12.974" v="24"/>
          <ac:picMkLst>
            <pc:docMk/>
            <pc:sldMk cId="942698070" sldId="446"/>
            <ac:picMk id="2" creationId="{A4367990-5D67-8679-FC1F-2DC8E2EA382E}"/>
          </ac:picMkLst>
        </pc:picChg>
      </pc:sldChg>
      <pc:sldChg chg="addSp delSp modSp mod ord">
        <pc:chgData name="Joel Kimmelshue" userId="3ce8bebf-50b7-4636-b62a-3a7dba3f893c" providerId="ADAL" clId="{EFC0EACA-7173-4E53-9461-E86D854DD549}" dt="2026-03-05T14:58:19.794" v="76"/>
        <pc:sldMkLst>
          <pc:docMk/>
          <pc:sldMk cId="2180312535" sldId="447"/>
        </pc:sldMkLst>
        <pc:picChg chg="add del mod">
          <ac:chgData name="Joel Kimmelshue" userId="3ce8bebf-50b7-4636-b62a-3a7dba3f893c" providerId="ADAL" clId="{EFC0EACA-7173-4E53-9461-E86D854DD549}" dt="2026-03-05T04:47:56.305" v="15" actId="478"/>
          <ac:picMkLst>
            <pc:docMk/>
            <pc:sldMk cId="2180312535" sldId="447"/>
            <ac:picMk id="5" creationId="{930A7882-A8D6-351B-78FB-257A20EA53E6}"/>
          </ac:picMkLst>
        </pc:picChg>
      </pc:sldChg>
      <pc:sldChg chg="ord">
        <pc:chgData name="Joel Kimmelshue" userId="3ce8bebf-50b7-4636-b62a-3a7dba3f893c" providerId="ADAL" clId="{EFC0EACA-7173-4E53-9461-E86D854DD549}" dt="2026-03-05T14:58:19.794" v="76"/>
        <pc:sldMkLst>
          <pc:docMk/>
          <pc:sldMk cId="2273646317" sldId="448"/>
        </pc:sldMkLst>
      </pc:sldChg>
      <pc:sldChg chg="ord">
        <pc:chgData name="Joel Kimmelshue" userId="3ce8bebf-50b7-4636-b62a-3a7dba3f893c" providerId="ADAL" clId="{EFC0EACA-7173-4E53-9461-E86D854DD549}" dt="2026-03-05T14:58:19.794" v="76"/>
        <pc:sldMkLst>
          <pc:docMk/>
          <pc:sldMk cId="1853699930" sldId="4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7E973-94EF-4223-838D-436812891579}" type="datetimeFigureOut">
              <a:rPr lang="en-US" smtClean="0"/>
              <a:t>3/4/2026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D890B-EAAE-4C30-9541-DEBD729EEE96}" type="slidenum">
              <a:rPr lang="en-US" smtClean="0"/>
              <a:t>‹#›</a:t>
            </a:fld>
            <a:endParaRPr lang="en-US"/>
          </a:p>
        </p:txBody>
      </p:sp>
    </p:spTree>
    <p:extLst>
      <p:ext uri="{BB962C8B-B14F-4D97-AF65-F5344CB8AC3E}">
        <p14:creationId xmlns:p14="http://schemas.microsoft.com/office/powerpoint/2010/main" val="3848498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autumn of 2024, Land IQ installed four ET field stations in the Vina Subbasin in the following locations (Figure X):</a:t>
            </a:r>
          </a:p>
          <a:p>
            <a:pPr lvl="0"/>
            <a:r>
              <a:rPr lang="en-US" sz="1200" kern="1200" dirty="0">
                <a:solidFill>
                  <a:schemeClr val="tx1"/>
                </a:solidFill>
                <a:effectLst/>
                <a:latin typeface="+mn-lt"/>
                <a:ea typeface="+mn-ea"/>
                <a:cs typeface="+mn-cs"/>
              </a:rPr>
              <a:t>20-year old walnut orchard in the northwest part of the Subbasin, </a:t>
            </a:r>
          </a:p>
          <a:p>
            <a:pPr lvl="0"/>
            <a:r>
              <a:rPr lang="en-US" sz="1200" kern="1200" dirty="0">
                <a:solidFill>
                  <a:schemeClr val="tx1"/>
                </a:solidFill>
                <a:effectLst/>
                <a:latin typeface="+mn-lt"/>
                <a:ea typeface="+mn-ea"/>
                <a:cs typeface="+mn-cs"/>
              </a:rPr>
              <a:t>9-year old walnut orchard in the northwest part of the Subbasin, </a:t>
            </a:r>
          </a:p>
          <a:p>
            <a:pPr lvl="0"/>
            <a:r>
              <a:rPr lang="en-US" sz="1200" kern="1200" dirty="0">
                <a:solidFill>
                  <a:schemeClr val="tx1"/>
                </a:solidFill>
                <a:effectLst/>
                <a:latin typeface="+mn-lt"/>
                <a:ea typeface="+mn-ea"/>
                <a:cs typeface="+mn-cs"/>
              </a:rPr>
              <a:t>8-year old almond orchard on the east side of the Subbasin and SE of Durham, </a:t>
            </a:r>
          </a:p>
          <a:p>
            <a:pPr lvl="0"/>
            <a:r>
              <a:rPr lang="en-US" sz="1200" kern="1200" dirty="0">
                <a:solidFill>
                  <a:schemeClr val="tx1"/>
                </a:solidFill>
                <a:effectLst/>
                <a:latin typeface="+mn-lt"/>
                <a:ea typeface="+mn-ea"/>
                <a:cs typeface="+mn-cs"/>
              </a:rPr>
              <a:t>15-year old almond orchard in the southwest part of the Subbasin, </a:t>
            </a:r>
          </a:p>
          <a:p>
            <a:pPr lvl="0"/>
            <a:r>
              <a:rPr lang="en-US" sz="1200" kern="1200" dirty="0">
                <a:solidFill>
                  <a:schemeClr val="tx1"/>
                </a:solidFill>
                <a:effectLst/>
                <a:latin typeface="+mn-lt"/>
                <a:ea typeface="+mn-ea"/>
                <a:cs typeface="+mn-cs"/>
              </a:rPr>
              <a:t>  Short season crop (such as beans or winter cereals) ET for comparison to removed orchard.</a:t>
            </a:r>
          </a:p>
          <a:p>
            <a:endParaRPr lang="en-US" dirty="0"/>
          </a:p>
        </p:txBody>
      </p:sp>
      <p:sp>
        <p:nvSpPr>
          <p:cNvPr id="4" name="Slide Number Placeholder 3"/>
          <p:cNvSpPr>
            <a:spLocks noGrp="1"/>
          </p:cNvSpPr>
          <p:nvPr>
            <p:ph type="sldNum" sz="quarter" idx="5"/>
          </p:nvPr>
        </p:nvSpPr>
        <p:spPr/>
        <p:txBody>
          <a:bodyPr/>
          <a:lstStyle/>
          <a:p>
            <a:fld id="{911D890B-EAAE-4C30-9541-DEBD729EEE96}" type="slidenum">
              <a:rPr lang="en-US" smtClean="0"/>
              <a:t>2</a:t>
            </a:fld>
            <a:endParaRPr lang="en-US"/>
          </a:p>
        </p:txBody>
      </p:sp>
    </p:spTree>
    <p:extLst>
      <p:ext uri="{BB962C8B-B14F-4D97-AF65-F5344CB8AC3E}">
        <p14:creationId xmlns:p14="http://schemas.microsoft.com/office/powerpoint/2010/main" val="3709072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A1414-7120-5D52-BD30-626922D6C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99846A-A740-BD8E-611E-886117E252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CACFF2-A0F2-FA0E-14CA-B87338D87AE9}"/>
              </a:ext>
            </a:extLst>
          </p:cNvPr>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the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PI pilot study, applied water was less than ET in all but two orchards.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reason growers can irrigate with less water than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is because they are maximizing other sources of water that crops can use to meet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such as stored soil moisture, in-season rainfall, and possibly at times slow capillary movement of soil moisture from seepage from nearby natural water ways.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Growers in the PI pilot generally had good on-farm irrigation efficiency and minimized groundwater pumping and used the best technology available and were generally proactive in their irrigation management.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behavior is likely representative of medium to large size orchards, which were represented in the Butte County Ag Survey as adopting irrigation scheduling technology more than small farms.</a:t>
            </a:r>
            <a:endParaRPr lang="en-US" sz="1400" kern="1200" dirty="0">
              <a:solidFill>
                <a:schemeClr val="tx1"/>
              </a:solidFill>
              <a:effectLst/>
              <a:latin typeface="+mn-lt"/>
              <a:ea typeface="+mn-ea"/>
              <a:cs typeface="+mn-cs"/>
            </a:endParaRPr>
          </a:p>
          <a:p>
            <a:endParaRPr lang="en-US" dirty="0"/>
          </a:p>
          <a:p>
            <a:r>
              <a:rPr lang="en-US" dirty="0"/>
              <a:t>Case Studies</a:t>
            </a:r>
          </a:p>
          <a:p>
            <a:pPr lvl="1"/>
            <a:r>
              <a:rPr lang="en-US" dirty="0"/>
              <a:t>Methods for Determining When and How Much to Irrigate </a:t>
            </a:r>
          </a:p>
          <a:p>
            <a:pPr lvl="1"/>
            <a:r>
              <a:rPr lang="en-US" dirty="0"/>
              <a:t>ET Sources for Irrigation Management – in process</a:t>
            </a:r>
          </a:p>
          <a:p>
            <a:pPr lvl="1"/>
            <a:r>
              <a:rPr lang="en-US" dirty="0"/>
              <a:t>Precipitation Data Comparison – in process</a:t>
            </a:r>
          </a:p>
          <a:p>
            <a:r>
              <a:rPr lang="en-US" dirty="0"/>
              <a:t>Technical Bulletins</a:t>
            </a:r>
          </a:p>
          <a:p>
            <a:pPr lvl="1"/>
            <a:r>
              <a:rPr lang="en-US" dirty="0"/>
              <a:t>Minimizing Midday Irrigation </a:t>
            </a:r>
          </a:p>
          <a:p>
            <a:pPr lvl="1"/>
            <a:r>
              <a:rPr lang="en-US" dirty="0"/>
              <a:t>Integrating Field Technologies into Irrigation Decision Support </a:t>
            </a:r>
          </a:p>
          <a:p>
            <a:pPr lvl="1"/>
            <a:r>
              <a:rPr lang="en-US" dirty="0"/>
              <a:t>Field Level Measurements of Applied Water</a:t>
            </a:r>
          </a:p>
          <a:p>
            <a:endParaRPr lang="en-US" dirty="0"/>
          </a:p>
        </p:txBody>
      </p:sp>
      <p:sp>
        <p:nvSpPr>
          <p:cNvPr id="4" name="Slide Number Placeholder 3">
            <a:extLst>
              <a:ext uri="{FF2B5EF4-FFF2-40B4-BE49-F238E27FC236}">
                <a16:creationId xmlns:a16="http://schemas.microsoft.com/office/drawing/2014/main" id="{DCA09E39-A7C2-B280-70B1-E1F635019FF9}"/>
              </a:ext>
            </a:extLst>
          </p:cNvPr>
          <p:cNvSpPr>
            <a:spLocks noGrp="1"/>
          </p:cNvSpPr>
          <p:nvPr>
            <p:ph type="sldNum" sz="quarter" idx="5"/>
          </p:nvPr>
        </p:nvSpPr>
        <p:spPr/>
        <p:txBody>
          <a:bodyPr/>
          <a:lstStyle/>
          <a:p>
            <a:fld id="{911D890B-EAAE-4C30-9541-DEBD729EEE96}" type="slidenum">
              <a:rPr lang="en-US" smtClean="0"/>
              <a:t>12</a:t>
            </a:fld>
            <a:endParaRPr lang="en-US"/>
          </a:p>
        </p:txBody>
      </p:sp>
    </p:spTree>
    <p:extLst>
      <p:ext uri="{BB962C8B-B14F-4D97-AF65-F5344CB8AC3E}">
        <p14:creationId xmlns:p14="http://schemas.microsoft.com/office/powerpoint/2010/main" val="2254113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F568E-EB01-4827-4D92-0F816096A6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9F2D0B-B461-17A0-AF01-4213D8B8FF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1D9B6A-BC12-0805-4606-8E738055AFAD}"/>
              </a:ext>
            </a:extLst>
          </p:cNvPr>
          <p:cNvSpPr>
            <a:spLocks noGrp="1"/>
          </p:cNvSpPr>
          <p:nvPr>
            <p:ph type="body" idx="1"/>
          </p:nvPr>
        </p:nvSpPr>
        <p:spPr/>
        <p:txBody>
          <a:bodyPr/>
          <a:lstStyle/>
          <a:p>
            <a:r>
              <a:rPr lang="en-US" dirty="0"/>
              <a:t>Used irrigation ground truth data to compare types with ET of almond and walnut on whole subbasin.</a:t>
            </a:r>
          </a:p>
          <a:p>
            <a:r>
              <a:rPr lang="en-US" dirty="0"/>
              <a:t>NA = orchards that are not ground </a:t>
            </a:r>
            <a:r>
              <a:rPr lang="en-US" dirty="0" err="1"/>
              <a:t>truthed</a:t>
            </a:r>
            <a:r>
              <a:rPr lang="en-US" dirty="0"/>
              <a:t> for irrigation type, though we know the crop type – includes all the irrigation types</a:t>
            </a:r>
          </a:p>
          <a:p>
            <a:endParaRPr lang="en-US" dirty="0"/>
          </a:p>
        </p:txBody>
      </p:sp>
      <p:sp>
        <p:nvSpPr>
          <p:cNvPr id="4" name="Slide Number Placeholder 3">
            <a:extLst>
              <a:ext uri="{FF2B5EF4-FFF2-40B4-BE49-F238E27FC236}">
                <a16:creationId xmlns:a16="http://schemas.microsoft.com/office/drawing/2014/main" id="{5127F2AC-337F-538A-C8F9-54B536EAED69}"/>
              </a:ext>
            </a:extLst>
          </p:cNvPr>
          <p:cNvSpPr>
            <a:spLocks noGrp="1"/>
          </p:cNvSpPr>
          <p:nvPr>
            <p:ph type="sldNum" sz="quarter" idx="5"/>
          </p:nvPr>
        </p:nvSpPr>
        <p:spPr/>
        <p:txBody>
          <a:bodyPr/>
          <a:lstStyle/>
          <a:p>
            <a:fld id="{911D890B-EAAE-4C30-9541-DEBD729EEE96}" type="slidenum">
              <a:rPr lang="en-US" smtClean="0"/>
              <a:t>13</a:t>
            </a:fld>
            <a:endParaRPr lang="en-US"/>
          </a:p>
        </p:txBody>
      </p:sp>
    </p:spTree>
    <p:extLst>
      <p:ext uri="{BB962C8B-B14F-4D97-AF65-F5344CB8AC3E}">
        <p14:creationId xmlns:p14="http://schemas.microsoft.com/office/powerpoint/2010/main" val="578162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Growers using pressure chambers irrigated less, and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lower applied water in some walnut orchards is likely attributable to starting irrigation later in the spring.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use of pressure chambers likely has a positive effect on water efficiency because they provide growers with data that justifies starting irrigation later in the season instead of growers having no data and erring on the early side of irrigation to ensure trees are not stressed.  </a:t>
            </a:r>
            <a:r>
              <a:rPr lang="en-US" sz="1200" b="1"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911D890B-EAAE-4C30-9541-DEBD729EEE96}" type="slidenum">
              <a:rPr lang="en-US" smtClean="0"/>
              <a:t>14</a:t>
            </a:fld>
            <a:endParaRPr lang="en-US"/>
          </a:p>
        </p:txBody>
      </p:sp>
    </p:spTree>
    <p:extLst>
      <p:ext uri="{BB962C8B-B14F-4D97-AF65-F5344CB8AC3E}">
        <p14:creationId xmlns:p14="http://schemas.microsoft.com/office/powerpoint/2010/main" val="1218423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F248E-8291-777F-D314-9FFDE82CBA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1E9F0D-6979-D1AE-0393-F76B00ACEE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55B3CB-D934-A4AF-7D3B-4D4D59960E24}"/>
              </a:ext>
            </a:extLst>
          </p:cNvPr>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PI pilot study focused on medium to large sized farms using technologies to schedule irrigation and measure applied water.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Butte County Farmer Survey (2021) indicated that  these technologies were not adopted as much on small farms.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key component for the smaller grower would be working with a consultant, which would provide information and access to technology advances that are normally only available for larger operations.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potential to reduce groundwater demand through improving irrigation and farm practices would need to be investigated by the GSA to determine what that potential is and what the associated effort would be needed to realize it.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639 individual landowners that owned an almond or walnut orchard in the subbasin from 2019 to 2024.  Of these 639 owners, 6 had more than 500 acres, 91 had 100-500 acres, 95 had 50-100 acres, and 447 had 1-50 acres.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Average orchard ET did not differ when compared between grouped small farms (5-50 ac) and grouped large farms.</a:t>
            </a:r>
          </a:p>
          <a:p>
            <a:endParaRPr lang="en-US" dirty="0"/>
          </a:p>
        </p:txBody>
      </p:sp>
      <p:sp>
        <p:nvSpPr>
          <p:cNvPr id="4" name="Slide Number Placeholder 3">
            <a:extLst>
              <a:ext uri="{FF2B5EF4-FFF2-40B4-BE49-F238E27FC236}">
                <a16:creationId xmlns:a16="http://schemas.microsoft.com/office/drawing/2014/main" id="{DC96EBDA-E6B0-80B8-F816-427C0189A1E6}"/>
              </a:ext>
            </a:extLst>
          </p:cNvPr>
          <p:cNvSpPr>
            <a:spLocks noGrp="1"/>
          </p:cNvSpPr>
          <p:nvPr>
            <p:ph type="sldNum" sz="quarter" idx="5"/>
          </p:nvPr>
        </p:nvSpPr>
        <p:spPr/>
        <p:txBody>
          <a:bodyPr/>
          <a:lstStyle/>
          <a:p>
            <a:fld id="{911D890B-EAAE-4C30-9541-DEBD729EEE96}" type="slidenum">
              <a:rPr lang="en-US" smtClean="0"/>
              <a:t>15</a:t>
            </a:fld>
            <a:endParaRPr lang="en-US"/>
          </a:p>
        </p:txBody>
      </p:sp>
    </p:spTree>
    <p:extLst>
      <p:ext uri="{BB962C8B-B14F-4D97-AF65-F5344CB8AC3E}">
        <p14:creationId xmlns:p14="http://schemas.microsoft.com/office/powerpoint/2010/main" val="2967624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B1C49-B890-8088-C56A-F266C05C5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794210-EA62-9776-35B1-A840133729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08415F-35B3-6F52-6CBD-B067159D5D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AE81E5-B425-FAEE-B062-0F6E1BD87C48}"/>
              </a:ext>
            </a:extLst>
          </p:cNvPr>
          <p:cNvSpPr>
            <a:spLocks noGrp="1"/>
          </p:cNvSpPr>
          <p:nvPr>
            <p:ph type="sldNum" sz="quarter" idx="5"/>
          </p:nvPr>
        </p:nvSpPr>
        <p:spPr/>
        <p:txBody>
          <a:bodyPr/>
          <a:lstStyle/>
          <a:p>
            <a:fld id="{911D890B-EAAE-4C30-9541-DEBD729EEE96}" type="slidenum">
              <a:rPr lang="en-US" smtClean="0"/>
              <a:t>16</a:t>
            </a:fld>
            <a:endParaRPr lang="en-US"/>
          </a:p>
        </p:txBody>
      </p:sp>
    </p:spTree>
    <p:extLst>
      <p:ext uri="{BB962C8B-B14F-4D97-AF65-F5344CB8AC3E}">
        <p14:creationId xmlns:p14="http://schemas.microsoft.com/office/powerpoint/2010/main" val="1286851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FBAA4-F43D-157B-983C-AF27E61863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C8583F-EA13-AC64-383F-96A5AFE0B3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3C775C-72C6-1AC3-50DD-A2B8D41F77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F6EE54-652A-8B6C-0DB7-B47AF1A6BE57}"/>
              </a:ext>
            </a:extLst>
          </p:cNvPr>
          <p:cNvSpPr>
            <a:spLocks noGrp="1"/>
          </p:cNvSpPr>
          <p:nvPr>
            <p:ph type="sldNum" sz="quarter" idx="5"/>
          </p:nvPr>
        </p:nvSpPr>
        <p:spPr/>
        <p:txBody>
          <a:bodyPr/>
          <a:lstStyle/>
          <a:p>
            <a:fld id="{911D890B-EAAE-4C30-9541-DEBD729EEE96}" type="slidenum">
              <a:rPr lang="en-US" smtClean="0"/>
              <a:t>17</a:t>
            </a:fld>
            <a:endParaRPr lang="en-US"/>
          </a:p>
        </p:txBody>
      </p:sp>
    </p:spTree>
    <p:extLst>
      <p:ext uri="{BB962C8B-B14F-4D97-AF65-F5344CB8AC3E}">
        <p14:creationId xmlns:p14="http://schemas.microsoft.com/office/powerpoint/2010/main" val="1893940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1317A-17DE-9D37-B9FE-340EE72348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B5AA57-4157-EC52-BA2F-43F9BA46E3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2A3840-1C53-80D8-21A4-4BA36EC5EF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9276AC-A996-E87C-C4E5-E86538190DF8}"/>
              </a:ext>
            </a:extLst>
          </p:cNvPr>
          <p:cNvSpPr>
            <a:spLocks noGrp="1"/>
          </p:cNvSpPr>
          <p:nvPr>
            <p:ph type="sldNum" sz="quarter" idx="5"/>
          </p:nvPr>
        </p:nvSpPr>
        <p:spPr/>
        <p:txBody>
          <a:bodyPr/>
          <a:lstStyle/>
          <a:p>
            <a:fld id="{911D890B-EAAE-4C30-9541-DEBD729EEE96}" type="slidenum">
              <a:rPr lang="en-US" smtClean="0"/>
              <a:t>18</a:t>
            </a:fld>
            <a:endParaRPr lang="en-US"/>
          </a:p>
        </p:txBody>
      </p:sp>
    </p:spTree>
    <p:extLst>
      <p:ext uri="{BB962C8B-B14F-4D97-AF65-F5344CB8AC3E}">
        <p14:creationId xmlns:p14="http://schemas.microsoft.com/office/powerpoint/2010/main" val="2040297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21526-6C65-55D3-9BAC-618F83C78B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45594E-8D0C-39C6-C9C5-6A41CAC3BC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FF4925-093C-8267-D8F4-62E10BF94F88}"/>
              </a:ext>
            </a:extLst>
          </p:cNvPr>
          <p:cNvSpPr>
            <a:spLocks noGrp="1"/>
          </p:cNvSpPr>
          <p:nvPr>
            <p:ph type="body"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3DDD619B-7354-BE8C-D246-400FDD114E10}"/>
              </a:ext>
            </a:extLst>
          </p:cNvPr>
          <p:cNvSpPr>
            <a:spLocks noGrp="1"/>
          </p:cNvSpPr>
          <p:nvPr>
            <p:ph type="sldNum" sz="quarter" idx="5"/>
          </p:nvPr>
        </p:nvSpPr>
        <p:spPr/>
        <p:txBody>
          <a:bodyPr/>
          <a:lstStyle/>
          <a:p>
            <a:fld id="{911D890B-EAAE-4C30-9541-DEBD729EEE96}" type="slidenum">
              <a:rPr lang="en-US" smtClean="0"/>
              <a:t>19</a:t>
            </a:fld>
            <a:endParaRPr lang="en-US"/>
          </a:p>
        </p:txBody>
      </p:sp>
    </p:spTree>
    <p:extLst>
      <p:ext uri="{BB962C8B-B14F-4D97-AF65-F5344CB8AC3E}">
        <p14:creationId xmlns:p14="http://schemas.microsoft.com/office/powerpoint/2010/main" val="1527810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D890B-EAAE-4C30-9541-DEBD729EEE96}" type="slidenum">
              <a:rPr lang="en-US" smtClean="0"/>
              <a:t>22</a:t>
            </a:fld>
            <a:endParaRPr lang="en-US"/>
          </a:p>
        </p:txBody>
      </p:sp>
    </p:spTree>
    <p:extLst>
      <p:ext uri="{BB962C8B-B14F-4D97-AF65-F5344CB8AC3E}">
        <p14:creationId xmlns:p14="http://schemas.microsoft.com/office/powerpoint/2010/main" val="147836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Spatial data that helped us select pilot orchards, find orchards of similar type in the subbasin-wide analysis, and interpret results</a:t>
            </a:r>
          </a:p>
        </p:txBody>
      </p:sp>
      <p:sp>
        <p:nvSpPr>
          <p:cNvPr id="4" name="Slide Number Placeholder 3"/>
          <p:cNvSpPr>
            <a:spLocks noGrp="1"/>
          </p:cNvSpPr>
          <p:nvPr>
            <p:ph type="sldNum" sz="quarter" idx="5"/>
          </p:nvPr>
        </p:nvSpPr>
        <p:spPr/>
        <p:txBody>
          <a:bodyPr/>
          <a:lstStyle/>
          <a:p>
            <a:fld id="{911D890B-EAAE-4C30-9541-DEBD729EEE96}" type="slidenum">
              <a:rPr lang="en-US" smtClean="0"/>
              <a:t>3</a:t>
            </a:fld>
            <a:endParaRPr lang="en-US"/>
          </a:p>
        </p:txBody>
      </p:sp>
    </p:spTree>
    <p:extLst>
      <p:ext uri="{BB962C8B-B14F-4D97-AF65-F5344CB8AC3E}">
        <p14:creationId xmlns:p14="http://schemas.microsoft.com/office/powerpoint/2010/main" val="1031444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314D5-7F3D-C950-53A4-4298EABBB7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A1C25A-CE21-505B-C1EF-01241280A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2F0408-24D3-CBD8-0D96-8038505C8AE5}"/>
              </a:ext>
            </a:extLst>
          </p:cNvPr>
          <p:cNvSpPr>
            <a:spLocks noGrp="1"/>
          </p:cNvSpPr>
          <p:nvPr>
            <p:ph type="body" idx="1"/>
          </p:nvPr>
        </p:nvSpPr>
        <p:spPr/>
        <p:txBody>
          <a:bodyPr/>
          <a:lstStyle/>
          <a:p>
            <a:r>
              <a:rPr lang="en-US" dirty="0"/>
              <a:t>Spatial data that helped us select pilot orchards, find orchards of similar type in the subbasin-wide analysis, and interpret results</a:t>
            </a:r>
          </a:p>
        </p:txBody>
      </p:sp>
      <p:sp>
        <p:nvSpPr>
          <p:cNvPr id="4" name="Slide Number Placeholder 3">
            <a:extLst>
              <a:ext uri="{FF2B5EF4-FFF2-40B4-BE49-F238E27FC236}">
                <a16:creationId xmlns:a16="http://schemas.microsoft.com/office/drawing/2014/main" id="{3223A832-FB39-219B-3681-3F1D1CBFF269}"/>
              </a:ext>
            </a:extLst>
          </p:cNvPr>
          <p:cNvSpPr>
            <a:spLocks noGrp="1"/>
          </p:cNvSpPr>
          <p:nvPr>
            <p:ph type="sldNum" sz="quarter" idx="5"/>
          </p:nvPr>
        </p:nvSpPr>
        <p:spPr/>
        <p:txBody>
          <a:bodyPr/>
          <a:lstStyle/>
          <a:p>
            <a:fld id="{911D890B-EAAE-4C30-9541-DEBD729EEE96}" type="slidenum">
              <a:rPr lang="en-US" smtClean="0"/>
              <a:t>4</a:t>
            </a:fld>
            <a:endParaRPr lang="en-US"/>
          </a:p>
        </p:txBody>
      </p:sp>
    </p:spTree>
    <p:extLst>
      <p:ext uri="{BB962C8B-B14F-4D97-AF65-F5344CB8AC3E}">
        <p14:creationId xmlns:p14="http://schemas.microsoft.com/office/powerpoint/2010/main" val="187951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Reported results in the form of case studies</a:t>
            </a:r>
          </a:p>
          <a:p>
            <a:r>
              <a:rPr lang="en-US" dirty="0"/>
              <a:t>Each case study has definition of idle ground practice, potential co-benefits, water use and economic analysis</a:t>
            </a:r>
          </a:p>
        </p:txBody>
      </p:sp>
      <p:sp>
        <p:nvSpPr>
          <p:cNvPr id="4" name="Slide Number Placeholder 3"/>
          <p:cNvSpPr>
            <a:spLocks noGrp="1"/>
          </p:cNvSpPr>
          <p:nvPr>
            <p:ph type="sldNum" sz="quarter" idx="5"/>
          </p:nvPr>
        </p:nvSpPr>
        <p:spPr/>
        <p:txBody>
          <a:bodyPr/>
          <a:lstStyle/>
          <a:p>
            <a:fld id="{911D890B-EAAE-4C30-9541-DEBD729EEE96}" type="slidenum">
              <a:rPr lang="en-US" smtClean="0"/>
              <a:t>6</a:t>
            </a:fld>
            <a:endParaRPr lang="en-US"/>
          </a:p>
        </p:txBody>
      </p:sp>
    </p:spTree>
    <p:extLst>
      <p:ext uri="{BB962C8B-B14F-4D97-AF65-F5344CB8AC3E}">
        <p14:creationId xmlns:p14="http://schemas.microsoft.com/office/powerpoint/2010/main" val="2004270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4B073-C675-C504-3190-33ADDAC0DF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76AFAD-15D1-5683-C249-43EA66542F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EAE0-D571-F002-9930-AB3836D36126}"/>
              </a:ext>
            </a:extLst>
          </p:cNvPr>
          <p:cNvSpPr>
            <a:spLocks noGrp="1"/>
          </p:cNvSpPr>
          <p:nvPr>
            <p:ph type="body" idx="1"/>
          </p:nvPr>
        </p:nvSpPr>
        <p:spPr/>
        <p:txBody>
          <a:bodyPr/>
          <a:lstStyle/>
          <a:p>
            <a:r>
              <a:rPr lang="en-US" dirty="0"/>
              <a:t>Equal growing season lengths were used</a:t>
            </a:r>
          </a:p>
          <a:p>
            <a:r>
              <a:rPr lang="en-US" dirty="0"/>
              <a:t>If crop wasn’t in the ground for the whole comparable orchard growing season, fallow ET was used for those months</a:t>
            </a:r>
          </a:p>
        </p:txBody>
      </p:sp>
      <p:sp>
        <p:nvSpPr>
          <p:cNvPr id="4" name="Slide Number Placeholder 3">
            <a:extLst>
              <a:ext uri="{FF2B5EF4-FFF2-40B4-BE49-F238E27FC236}">
                <a16:creationId xmlns:a16="http://schemas.microsoft.com/office/drawing/2014/main" id="{ECB4E527-E1FE-FA48-2D81-C595F769BB7C}"/>
              </a:ext>
            </a:extLst>
          </p:cNvPr>
          <p:cNvSpPr>
            <a:spLocks noGrp="1"/>
          </p:cNvSpPr>
          <p:nvPr>
            <p:ph type="sldNum" sz="quarter" idx="5"/>
          </p:nvPr>
        </p:nvSpPr>
        <p:spPr/>
        <p:txBody>
          <a:bodyPr/>
          <a:lstStyle/>
          <a:p>
            <a:fld id="{911D890B-EAAE-4C30-9541-DEBD729EEE96}" type="slidenum">
              <a:rPr lang="en-US" smtClean="0"/>
              <a:t>7</a:t>
            </a:fld>
            <a:endParaRPr lang="en-US"/>
          </a:p>
        </p:txBody>
      </p:sp>
    </p:spTree>
    <p:extLst>
      <p:ext uri="{BB962C8B-B14F-4D97-AF65-F5344CB8AC3E}">
        <p14:creationId xmlns:p14="http://schemas.microsoft.com/office/powerpoint/2010/main" val="97614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D890B-EAAE-4C30-9541-DEBD729EEE96}" type="slidenum">
              <a:rPr lang="en-US" smtClean="0"/>
              <a:t>8</a:t>
            </a:fld>
            <a:endParaRPr lang="en-US"/>
          </a:p>
        </p:txBody>
      </p:sp>
    </p:spTree>
    <p:extLst>
      <p:ext uri="{BB962C8B-B14F-4D97-AF65-F5344CB8AC3E}">
        <p14:creationId xmlns:p14="http://schemas.microsoft.com/office/powerpoint/2010/main" val="3223988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have time to show results of all analyses</a:t>
            </a:r>
          </a:p>
          <a:p>
            <a:endParaRPr lang="en-US" dirty="0"/>
          </a:p>
        </p:txBody>
      </p:sp>
      <p:sp>
        <p:nvSpPr>
          <p:cNvPr id="4" name="Slide Number Placeholder 3"/>
          <p:cNvSpPr>
            <a:spLocks noGrp="1"/>
          </p:cNvSpPr>
          <p:nvPr>
            <p:ph type="sldNum" sz="quarter" idx="5"/>
          </p:nvPr>
        </p:nvSpPr>
        <p:spPr/>
        <p:txBody>
          <a:bodyPr/>
          <a:lstStyle/>
          <a:p>
            <a:fld id="{911D890B-EAAE-4C30-9541-DEBD729EEE96}" type="slidenum">
              <a:rPr lang="en-US" smtClean="0"/>
              <a:t>9</a:t>
            </a:fld>
            <a:endParaRPr lang="en-US"/>
          </a:p>
        </p:txBody>
      </p:sp>
    </p:spTree>
    <p:extLst>
      <p:ext uri="{BB962C8B-B14F-4D97-AF65-F5344CB8AC3E}">
        <p14:creationId xmlns:p14="http://schemas.microsoft.com/office/powerpoint/2010/main" val="2449741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F0A9D-DA3A-44C0-732F-E06C454549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5D0313-E0E0-F401-5C54-12D3DDCF79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4CA34D-AFF6-E32D-8402-1FAC99EA9DF5}"/>
              </a:ext>
            </a:extLst>
          </p:cNvPr>
          <p:cNvSpPr>
            <a:spLocks noGrp="1"/>
          </p:cNvSpPr>
          <p:nvPr>
            <p:ph type="body" idx="1"/>
          </p:nvPr>
        </p:nvSpPr>
        <p:spPr/>
        <p:txBody>
          <a:bodyPr/>
          <a:lstStyle/>
          <a:p>
            <a:r>
              <a:rPr lang="en-US" dirty="0"/>
              <a:t>ET = January to March</a:t>
            </a:r>
          </a:p>
          <a:p>
            <a:r>
              <a:rPr lang="en-US" dirty="0"/>
              <a:t>2024 ET = SIMS data corrected to/calibrated by Land IQ ET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orchards exhibited relatively low yields but had relatively high ET. This combination is indicative of non-beneficial ET that occurs from weeds,  excess canopy growth, weeds on orchard floors and/or ponded irrigation water. However, some of these same orchards had relatively high yield and low ET in the second year. Multiple years of data are needed to determine if orchards have consistent high or low productivity.</a:t>
            </a:r>
          </a:p>
          <a:p>
            <a:endParaRPr lang="en-US" dirty="0"/>
          </a:p>
        </p:txBody>
      </p:sp>
      <p:sp>
        <p:nvSpPr>
          <p:cNvPr id="4" name="Slide Number Placeholder 3">
            <a:extLst>
              <a:ext uri="{FF2B5EF4-FFF2-40B4-BE49-F238E27FC236}">
                <a16:creationId xmlns:a16="http://schemas.microsoft.com/office/drawing/2014/main" id="{59EAB0C6-2025-E079-B991-9B2FC42BF17E}"/>
              </a:ext>
            </a:extLst>
          </p:cNvPr>
          <p:cNvSpPr>
            <a:spLocks noGrp="1"/>
          </p:cNvSpPr>
          <p:nvPr>
            <p:ph type="sldNum" sz="quarter" idx="5"/>
          </p:nvPr>
        </p:nvSpPr>
        <p:spPr/>
        <p:txBody>
          <a:bodyPr/>
          <a:lstStyle/>
          <a:p>
            <a:fld id="{911D890B-EAAE-4C30-9541-DEBD729EEE96}" type="slidenum">
              <a:rPr lang="en-US" smtClean="0"/>
              <a:t>10</a:t>
            </a:fld>
            <a:endParaRPr lang="en-US"/>
          </a:p>
        </p:txBody>
      </p:sp>
    </p:spTree>
    <p:extLst>
      <p:ext uri="{BB962C8B-B14F-4D97-AF65-F5344CB8AC3E}">
        <p14:creationId xmlns:p14="http://schemas.microsoft.com/office/powerpoint/2010/main" val="2750636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DF94D-7238-5A84-7D49-447F9F1A6D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9998F-438F-BE97-1AA1-3D903F11F5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653B57-0A15-F44E-E5F1-A21A76E9586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Orchard yield depends on myriad factors that change yearly and include but are not limited to water. Factors such as disease can limit yield even when irrigation and </a:t>
            </a:r>
            <a:r>
              <a:rPr lang="en-US" dirty="0" err="1"/>
              <a:t>consumtive</a:t>
            </a:r>
            <a:r>
              <a:rPr lang="en-US" dirty="0"/>
              <a:t> use is optimized. Pruning practices can also impact yield for short periods but may ultimately benefit yield in subsequent years.</a:t>
            </a:r>
          </a:p>
          <a:p>
            <a:endParaRPr lang="en-US" dirty="0"/>
          </a:p>
        </p:txBody>
      </p:sp>
      <p:sp>
        <p:nvSpPr>
          <p:cNvPr id="4" name="Slide Number Placeholder 3">
            <a:extLst>
              <a:ext uri="{FF2B5EF4-FFF2-40B4-BE49-F238E27FC236}">
                <a16:creationId xmlns:a16="http://schemas.microsoft.com/office/drawing/2014/main" id="{B674473A-7CF4-0AEA-2560-D30E5F7471AB}"/>
              </a:ext>
            </a:extLst>
          </p:cNvPr>
          <p:cNvSpPr>
            <a:spLocks noGrp="1"/>
          </p:cNvSpPr>
          <p:nvPr>
            <p:ph type="sldNum" sz="quarter" idx="5"/>
          </p:nvPr>
        </p:nvSpPr>
        <p:spPr/>
        <p:txBody>
          <a:bodyPr/>
          <a:lstStyle/>
          <a:p>
            <a:fld id="{911D890B-EAAE-4C30-9541-DEBD729EEE96}" type="slidenum">
              <a:rPr lang="en-US" smtClean="0"/>
              <a:t>11</a:t>
            </a:fld>
            <a:endParaRPr lang="en-US"/>
          </a:p>
        </p:txBody>
      </p:sp>
    </p:spTree>
    <p:extLst>
      <p:ext uri="{BB962C8B-B14F-4D97-AF65-F5344CB8AC3E}">
        <p14:creationId xmlns:p14="http://schemas.microsoft.com/office/powerpoint/2010/main" val="181932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1041D-FE6F-ED76-99C7-B7FFF1D383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BC7078-FD50-3B70-DB6E-B5336DBF5F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B11EE8-FF07-D79B-9940-D525DD3A267E}"/>
              </a:ext>
            </a:extLst>
          </p:cNvPr>
          <p:cNvSpPr>
            <a:spLocks noGrp="1"/>
          </p:cNvSpPr>
          <p:nvPr>
            <p:ph type="dt" sz="half" idx="10"/>
          </p:nvPr>
        </p:nvSpPr>
        <p:spPr/>
        <p:txBody>
          <a:bodyPr/>
          <a:lstStyle/>
          <a:p>
            <a:fld id="{3240823B-8284-45F0-BDBD-59184975F0E6}" type="datetimeFigureOut">
              <a:rPr lang="en-US" smtClean="0"/>
              <a:t>3/4/2026</a:t>
            </a:fld>
            <a:endParaRPr lang="en-US"/>
          </a:p>
        </p:txBody>
      </p:sp>
      <p:sp>
        <p:nvSpPr>
          <p:cNvPr id="5" name="Footer Placeholder 4">
            <a:extLst>
              <a:ext uri="{FF2B5EF4-FFF2-40B4-BE49-F238E27FC236}">
                <a16:creationId xmlns:a16="http://schemas.microsoft.com/office/drawing/2014/main" id="{09C44756-C87E-5148-440B-BC77BFD549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401E96-078F-9704-6E10-97EB693BCFBE}"/>
              </a:ext>
            </a:extLst>
          </p:cNvPr>
          <p:cNvSpPr>
            <a:spLocks noGrp="1"/>
          </p:cNvSpPr>
          <p:nvPr>
            <p:ph type="sldNum" sz="quarter" idx="12"/>
          </p:nvPr>
        </p:nvSpPr>
        <p:spPr/>
        <p:txBody>
          <a:bodyPr/>
          <a:lstStyle/>
          <a:p>
            <a:fld id="{4E56BAF0-0A7F-40B2-B37A-7E7E009FDB19}" type="slidenum">
              <a:rPr lang="en-US" smtClean="0"/>
              <a:t>‹#›</a:t>
            </a:fld>
            <a:endParaRPr lang="en-US"/>
          </a:p>
        </p:txBody>
      </p:sp>
    </p:spTree>
    <p:extLst>
      <p:ext uri="{BB962C8B-B14F-4D97-AF65-F5344CB8AC3E}">
        <p14:creationId xmlns:p14="http://schemas.microsoft.com/office/powerpoint/2010/main" val="71311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7DFCA-B8CA-078C-6962-77BAE269C0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F2400C-2638-14CE-C8EC-B4E934F7E8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3C82B-3152-6852-6849-7D8F9A3B7C14}"/>
              </a:ext>
            </a:extLst>
          </p:cNvPr>
          <p:cNvSpPr>
            <a:spLocks noGrp="1"/>
          </p:cNvSpPr>
          <p:nvPr>
            <p:ph type="dt" sz="half" idx="10"/>
          </p:nvPr>
        </p:nvSpPr>
        <p:spPr/>
        <p:txBody>
          <a:bodyPr/>
          <a:lstStyle/>
          <a:p>
            <a:fld id="{3240823B-8284-45F0-BDBD-59184975F0E6}" type="datetimeFigureOut">
              <a:rPr lang="en-US" smtClean="0"/>
              <a:t>3/4/2026</a:t>
            </a:fld>
            <a:endParaRPr lang="en-US"/>
          </a:p>
        </p:txBody>
      </p:sp>
      <p:sp>
        <p:nvSpPr>
          <p:cNvPr id="5" name="Footer Placeholder 4">
            <a:extLst>
              <a:ext uri="{FF2B5EF4-FFF2-40B4-BE49-F238E27FC236}">
                <a16:creationId xmlns:a16="http://schemas.microsoft.com/office/drawing/2014/main" id="{7F3358CA-E098-DE82-E568-F5B088540E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636F5-F154-A89A-CA48-EC72B57D8716}"/>
              </a:ext>
            </a:extLst>
          </p:cNvPr>
          <p:cNvSpPr>
            <a:spLocks noGrp="1"/>
          </p:cNvSpPr>
          <p:nvPr>
            <p:ph type="sldNum" sz="quarter" idx="12"/>
          </p:nvPr>
        </p:nvSpPr>
        <p:spPr/>
        <p:txBody>
          <a:bodyPr/>
          <a:lstStyle/>
          <a:p>
            <a:fld id="{4E56BAF0-0A7F-40B2-B37A-7E7E009FDB19}" type="slidenum">
              <a:rPr lang="en-US" smtClean="0"/>
              <a:t>‹#›</a:t>
            </a:fld>
            <a:endParaRPr lang="en-US"/>
          </a:p>
        </p:txBody>
      </p:sp>
    </p:spTree>
    <p:extLst>
      <p:ext uri="{BB962C8B-B14F-4D97-AF65-F5344CB8AC3E}">
        <p14:creationId xmlns:p14="http://schemas.microsoft.com/office/powerpoint/2010/main" val="3930503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66BD5A-A5C0-DD21-CCA0-2775ED3AB3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F3C211-12EC-B7BF-0AF5-727ECE58F6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4C858F-E700-CF5B-B3BF-6ECAA2DEF9ED}"/>
              </a:ext>
            </a:extLst>
          </p:cNvPr>
          <p:cNvSpPr>
            <a:spLocks noGrp="1"/>
          </p:cNvSpPr>
          <p:nvPr>
            <p:ph type="dt" sz="half" idx="10"/>
          </p:nvPr>
        </p:nvSpPr>
        <p:spPr/>
        <p:txBody>
          <a:bodyPr/>
          <a:lstStyle/>
          <a:p>
            <a:fld id="{3240823B-8284-45F0-BDBD-59184975F0E6}" type="datetimeFigureOut">
              <a:rPr lang="en-US" smtClean="0"/>
              <a:t>3/4/2026</a:t>
            </a:fld>
            <a:endParaRPr lang="en-US"/>
          </a:p>
        </p:txBody>
      </p:sp>
      <p:sp>
        <p:nvSpPr>
          <p:cNvPr id="5" name="Footer Placeholder 4">
            <a:extLst>
              <a:ext uri="{FF2B5EF4-FFF2-40B4-BE49-F238E27FC236}">
                <a16:creationId xmlns:a16="http://schemas.microsoft.com/office/drawing/2014/main" id="{3CDCB4DD-938C-2A87-E279-1DDA1FB664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4EAC7A-3D9C-CD32-64A5-0C2C54F1A2A7}"/>
              </a:ext>
            </a:extLst>
          </p:cNvPr>
          <p:cNvSpPr>
            <a:spLocks noGrp="1"/>
          </p:cNvSpPr>
          <p:nvPr>
            <p:ph type="sldNum" sz="quarter" idx="12"/>
          </p:nvPr>
        </p:nvSpPr>
        <p:spPr/>
        <p:txBody>
          <a:bodyPr/>
          <a:lstStyle/>
          <a:p>
            <a:fld id="{4E56BAF0-0A7F-40B2-B37A-7E7E009FDB19}" type="slidenum">
              <a:rPr lang="en-US" smtClean="0"/>
              <a:t>‹#›</a:t>
            </a:fld>
            <a:endParaRPr lang="en-US"/>
          </a:p>
        </p:txBody>
      </p:sp>
    </p:spTree>
    <p:extLst>
      <p:ext uri="{BB962C8B-B14F-4D97-AF65-F5344CB8AC3E}">
        <p14:creationId xmlns:p14="http://schemas.microsoft.com/office/powerpoint/2010/main" val="2515560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75721"/>
            <a:ext cx="10363200" cy="1470025"/>
          </a:xfrm>
        </p:spPr>
        <p:txBody>
          <a:bodyPr/>
          <a:lstStyle>
            <a:lvl1pPr>
              <a:defRPr>
                <a:solidFill>
                  <a:schemeClr val="accent3"/>
                </a:solidFill>
              </a:defRPr>
            </a:lvl1pPr>
          </a:lstStyle>
          <a:p>
            <a:r>
              <a:rPr lang="en-US" dirty="0"/>
              <a:t>Click to edit Master title style</a:t>
            </a:r>
          </a:p>
        </p:txBody>
      </p:sp>
      <p:sp>
        <p:nvSpPr>
          <p:cNvPr id="3" name="Subtitle 2"/>
          <p:cNvSpPr>
            <a:spLocks noGrp="1"/>
          </p:cNvSpPr>
          <p:nvPr>
            <p:ph type="subTitle" idx="1"/>
          </p:nvPr>
        </p:nvSpPr>
        <p:spPr>
          <a:xfrm>
            <a:off x="914400" y="2545746"/>
            <a:ext cx="8534400" cy="1113546"/>
          </a:xfrm>
        </p:spPr>
        <p:txBody>
          <a:bodyPr/>
          <a:lstStyle>
            <a:lvl1pPr marL="0" indent="0" algn="l">
              <a:buNone/>
              <a:defRPr>
                <a:solidFill>
                  <a:srgbClr val="108A3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4165600" y="6363030"/>
            <a:ext cx="3860800" cy="365125"/>
          </a:xfrm>
        </p:spPr>
        <p:txBody>
          <a:bodyPr/>
          <a:lstStyle>
            <a:lvl1pPr>
              <a:defRPr>
                <a:solidFill>
                  <a:srgbClr val="0D75B8"/>
                </a:solidFill>
              </a:defRPr>
            </a:lvl1pPr>
          </a:lstStyle>
          <a:p>
            <a:r>
              <a:rPr lang="en-US" dirty="0"/>
              <a:t>Client Team Meeting</a:t>
            </a:r>
          </a:p>
          <a:p>
            <a:r>
              <a:rPr lang="en-US" dirty="0"/>
              <a:t>January 20, 2025</a:t>
            </a:r>
          </a:p>
        </p:txBody>
      </p:sp>
      <p:sp>
        <p:nvSpPr>
          <p:cNvPr id="6" name="Slide Number Placeholder 5"/>
          <p:cNvSpPr>
            <a:spLocks noGrp="1"/>
          </p:cNvSpPr>
          <p:nvPr>
            <p:ph type="sldNum" sz="quarter" idx="12"/>
          </p:nvPr>
        </p:nvSpPr>
        <p:spPr/>
        <p:txBody>
          <a:bodyPr/>
          <a:lstStyle>
            <a:lvl1pPr>
              <a:defRPr>
                <a:solidFill>
                  <a:srgbClr val="0D75B8"/>
                </a:solidFill>
              </a:defRPr>
            </a:lvl1pPr>
          </a:lstStyle>
          <a:p>
            <a:fld id="{BD485EE9-AA9C-0340-9200-71D42E9B2B04}" type="slidenum">
              <a:rPr lang="en-US" smtClean="0"/>
              <a:pPr/>
              <a:t>‹#›</a:t>
            </a:fld>
            <a:endParaRPr lang="en-US" dirty="0"/>
          </a:p>
        </p:txBody>
      </p:sp>
    </p:spTree>
    <p:extLst>
      <p:ext uri="{BB962C8B-B14F-4D97-AF65-F5344CB8AC3E}">
        <p14:creationId xmlns:p14="http://schemas.microsoft.com/office/powerpoint/2010/main" val="178012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3"/>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vl1pPr>
          </a:lstStyle>
          <a:p>
            <a:r>
              <a:rPr lang="en-US" dirty="0"/>
              <a:t>Client Team Meeting</a:t>
            </a:r>
          </a:p>
          <a:p>
            <a:r>
              <a:rPr lang="en-US" dirty="0"/>
              <a:t>January 20, 2025</a:t>
            </a:r>
          </a:p>
        </p:txBody>
      </p:sp>
      <p:sp>
        <p:nvSpPr>
          <p:cNvPr id="6" name="Slide Number Placeholder 5"/>
          <p:cNvSpPr>
            <a:spLocks noGrp="1"/>
          </p:cNvSpPr>
          <p:nvPr>
            <p:ph type="sldNum" sz="quarter" idx="12"/>
          </p:nvPr>
        </p:nvSpPr>
        <p:spPr/>
        <p:txBody>
          <a:bodyPr/>
          <a:lstStyle/>
          <a:p>
            <a:fld id="{BD485EE9-AA9C-0340-9200-71D42E9B2B04}" type="slidenum">
              <a:rPr lang="en-US" smtClean="0"/>
              <a:pPr/>
              <a:t>‹#›</a:t>
            </a:fld>
            <a:endParaRPr lang="en-US" dirty="0"/>
          </a:p>
        </p:txBody>
      </p:sp>
    </p:spTree>
    <p:extLst>
      <p:ext uri="{BB962C8B-B14F-4D97-AF65-F5344CB8AC3E}">
        <p14:creationId xmlns:p14="http://schemas.microsoft.com/office/powerpoint/2010/main" val="351451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lvl1pPr>
          </a:lstStyle>
          <a:p>
            <a:r>
              <a:rPr lang="en-US" dirty="0"/>
              <a:t>Client Team Meeting</a:t>
            </a:r>
          </a:p>
          <a:p>
            <a:r>
              <a:rPr lang="en-US" dirty="0"/>
              <a:t>January 20, 2025</a:t>
            </a:r>
          </a:p>
        </p:txBody>
      </p:sp>
      <p:sp>
        <p:nvSpPr>
          <p:cNvPr id="6" name="Slide Number Placeholder 5"/>
          <p:cNvSpPr>
            <a:spLocks noGrp="1"/>
          </p:cNvSpPr>
          <p:nvPr>
            <p:ph type="sldNum" sz="quarter" idx="12"/>
          </p:nvPr>
        </p:nvSpPr>
        <p:spPr/>
        <p:txBody>
          <a:bodyPr/>
          <a:lstStyle/>
          <a:p>
            <a:fld id="{BD485EE9-AA9C-0340-9200-71D42E9B2B04}" type="slidenum">
              <a:rPr lang="en-US" smtClean="0"/>
              <a:pPr/>
              <a:t>‹#›</a:t>
            </a:fld>
            <a:endParaRPr lang="en-US" dirty="0"/>
          </a:p>
        </p:txBody>
      </p:sp>
    </p:spTree>
    <p:extLst>
      <p:ext uri="{BB962C8B-B14F-4D97-AF65-F5344CB8AC3E}">
        <p14:creationId xmlns:p14="http://schemas.microsoft.com/office/powerpoint/2010/main" val="199922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lvl1pPr>
              <a:defRPr>
                <a:latin typeface="Century Gothic"/>
                <a:cs typeface="Century Gothic"/>
              </a:defRPr>
            </a:lvl1pPr>
          </a:lstStyle>
          <a:p>
            <a:r>
              <a:rPr lang="en-US" dirty="0"/>
              <a:t>Client Team Meeting</a:t>
            </a:r>
          </a:p>
          <a:p>
            <a:r>
              <a:rPr lang="en-US" dirty="0"/>
              <a:t>January 20, 2025</a:t>
            </a:r>
          </a:p>
        </p:txBody>
      </p:sp>
      <p:sp>
        <p:nvSpPr>
          <p:cNvPr id="7" name="Slide Number Placeholder 6"/>
          <p:cNvSpPr>
            <a:spLocks noGrp="1"/>
          </p:cNvSpPr>
          <p:nvPr>
            <p:ph type="sldNum" sz="quarter" idx="12"/>
          </p:nvPr>
        </p:nvSpPr>
        <p:spPr/>
        <p:txBody>
          <a:bodyPr/>
          <a:lstStyle>
            <a:lvl1pPr>
              <a:defRPr>
                <a:latin typeface="Century Gothic"/>
                <a:cs typeface="Century Gothic"/>
              </a:defRPr>
            </a:lvl1pPr>
          </a:lstStyle>
          <a:p>
            <a:fld id="{BD485EE9-AA9C-0340-9200-71D42E9B2B04}" type="slidenum">
              <a:rPr lang="en-US" smtClean="0"/>
              <a:pPr/>
              <a:t>‹#›</a:t>
            </a:fld>
            <a:endParaRPr lang="en-US" dirty="0"/>
          </a:p>
        </p:txBody>
      </p:sp>
    </p:spTree>
    <p:extLst>
      <p:ext uri="{BB962C8B-B14F-4D97-AF65-F5344CB8AC3E}">
        <p14:creationId xmlns:p14="http://schemas.microsoft.com/office/powerpoint/2010/main" val="69702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lvl1pPr>
              <a:defRPr/>
            </a:lvl1pPr>
          </a:lstStyle>
          <a:p>
            <a:r>
              <a:rPr lang="en-US" dirty="0"/>
              <a:t>Client Team Meeting</a:t>
            </a:r>
          </a:p>
          <a:p>
            <a:r>
              <a:rPr lang="en-US" dirty="0"/>
              <a:t>January 20, 2025</a:t>
            </a:r>
          </a:p>
        </p:txBody>
      </p:sp>
      <p:sp>
        <p:nvSpPr>
          <p:cNvPr id="9" name="Slide Number Placeholder 8"/>
          <p:cNvSpPr>
            <a:spLocks noGrp="1"/>
          </p:cNvSpPr>
          <p:nvPr>
            <p:ph type="sldNum" sz="quarter" idx="12"/>
          </p:nvPr>
        </p:nvSpPr>
        <p:spPr/>
        <p:txBody>
          <a:bodyPr/>
          <a:lstStyle/>
          <a:p>
            <a:fld id="{BD485EE9-AA9C-0340-9200-71D42E9B2B04}" type="slidenum">
              <a:rPr lang="en-US" smtClean="0"/>
              <a:pPr/>
              <a:t>‹#›</a:t>
            </a:fld>
            <a:endParaRPr lang="en-US" dirty="0"/>
          </a:p>
        </p:txBody>
      </p:sp>
    </p:spTree>
    <p:extLst>
      <p:ext uri="{BB962C8B-B14F-4D97-AF65-F5344CB8AC3E}">
        <p14:creationId xmlns:p14="http://schemas.microsoft.com/office/powerpoint/2010/main" val="119326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2C8AD-1275-9FD0-F1AA-6FAB1C176A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0BEC0E-F50A-B7E1-893A-F5D7D11D63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7F7B4D-F5F3-6B0E-17F3-F7EEE4DEBFB0}"/>
              </a:ext>
            </a:extLst>
          </p:cNvPr>
          <p:cNvSpPr>
            <a:spLocks noGrp="1"/>
          </p:cNvSpPr>
          <p:nvPr>
            <p:ph type="dt" sz="half" idx="10"/>
          </p:nvPr>
        </p:nvSpPr>
        <p:spPr/>
        <p:txBody>
          <a:bodyPr/>
          <a:lstStyle/>
          <a:p>
            <a:fld id="{3240823B-8284-45F0-BDBD-59184975F0E6}" type="datetimeFigureOut">
              <a:rPr lang="en-US" smtClean="0"/>
              <a:t>3/4/2026</a:t>
            </a:fld>
            <a:endParaRPr lang="en-US"/>
          </a:p>
        </p:txBody>
      </p:sp>
      <p:sp>
        <p:nvSpPr>
          <p:cNvPr id="5" name="Footer Placeholder 4">
            <a:extLst>
              <a:ext uri="{FF2B5EF4-FFF2-40B4-BE49-F238E27FC236}">
                <a16:creationId xmlns:a16="http://schemas.microsoft.com/office/drawing/2014/main" id="{FEE399E5-91A4-1B78-0FC3-D269FE356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62A5-078F-3D60-E167-A2613AB3FB89}"/>
              </a:ext>
            </a:extLst>
          </p:cNvPr>
          <p:cNvSpPr>
            <a:spLocks noGrp="1"/>
          </p:cNvSpPr>
          <p:nvPr>
            <p:ph type="sldNum" sz="quarter" idx="12"/>
          </p:nvPr>
        </p:nvSpPr>
        <p:spPr/>
        <p:txBody>
          <a:bodyPr/>
          <a:lstStyle/>
          <a:p>
            <a:fld id="{4E56BAF0-0A7F-40B2-B37A-7E7E009FDB19}" type="slidenum">
              <a:rPr lang="en-US" smtClean="0"/>
              <a:t>‹#›</a:t>
            </a:fld>
            <a:endParaRPr lang="en-US"/>
          </a:p>
        </p:txBody>
      </p:sp>
    </p:spTree>
    <p:extLst>
      <p:ext uri="{BB962C8B-B14F-4D97-AF65-F5344CB8AC3E}">
        <p14:creationId xmlns:p14="http://schemas.microsoft.com/office/powerpoint/2010/main" val="1873395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CCA93-D7F2-530C-467A-D2A4A3596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5CA75E-2201-D735-8892-652F3D8BE1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84BE77-87E2-A119-4ACA-232392873B18}"/>
              </a:ext>
            </a:extLst>
          </p:cNvPr>
          <p:cNvSpPr>
            <a:spLocks noGrp="1"/>
          </p:cNvSpPr>
          <p:nvPr>
            <p:ph type="dt" sz="half" idx="10"/>
          </p:nvPr>
        </p:nvSpPr>
        <p:spPr/>
        <p:txBody>
          <a:bodyPr/>
          <a:lstStyle/>
          <a:p>
            <a:fld id="{3240823B-8284-45F0-BDBD-59184975F0E6}" type="datetimeFigureOut">
              <a:rPr lang="en-US" smtClean="0"/>
              <a:t>3/4/2026</a:t>
            </a:fld>
            <a:endParaRPr lang="en-US"/>
          </a:p>
        </p:txBody>
      </p:sp>
      <p:sp>
        <p:nvSpPr>
          <p:cNvPr id="5" name="Footer Placeholder 4">
            <a:extLst>
              <a:ext uri="{FF2B5EF4-FFF2-40B4-BE49-F238E27FC236}">
                <a16:creationId xmlns:a16="http://schemas.microsoft.com/office/drawing/2014/main" id="{233BB4B7-3EA1-2665-CB78-0BCAB73BC3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6E6025-0B61-7879-622C-7C14AD902001}"/>
              </a:ext>
            </a:extLst>
          </p:cNvPr>
          <p:cNvSpPr>
            <a:spLocks noGrp="1"/>
          </p:cNvSpPr>
          <p:nvPr>
            <p:ph type="sldNum" sz="quarter" idx="12"/>
          </p:nvPr>
        </p:nvSpPr>
        <p:spPr/>
        <p:txBody>
          <a:bodyPr/>
          <a:lstStyle/>
          <a:p>
            <a:fld id="{4E56BAF0-0A7F-40B2-B37A-7E7E009FDB19}" type="slidenum">
              <a:rPr lang="en-US" smtClean="0"/>
              <a:t>‹#›</a:t>
            </a:fld>
            <a:endParaRPr lang="en-US"/>
          </a:p>
        </p:txBody>
      </p:sp>
    </p:spTree>
    <p:extLst>
      <p:ext uri="{BB962C8B-B14F-4D97-AF65-F5344CB8AC3E}">
        <p14:creationId xmlns:p14="http://schemas.microsoft.com/office/powerpoint/2010/main" val="3863784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3051-5F8A-8335-575B-2AC0BBEDCD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064483-1714-8DE0-5FB2-D929D17820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615C0B-E587-27B8-C6FF-4DE9BF4214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1B5F64-E1BE-F55E-72F9-16FB704C59FB}"/>
              </a:ext>
            </a:extLst>
          </p:cNvPr>
          <p:cNvSpPr>
            <a:spLocks noGrp="1"/>
          </p:cNvSpPr>
          <p:nvPr>
            <p:ph type="dt" sz="half" idx="10"/>
          </p:nvPr>
        </p:nvSpPr>
        <p:spPr/>
        <p:txBody>
          <a:bodyPr/>
          <a:lstStyle/>
          <a:p>
            <a:fld id="{3240823B-8284-45F0-BDBD-59184975F0E6}" type="datetimeFigureOut">
              <a:rPr lang="en-US" smtClean="0"/>
              <a:t>3/4/2026</a:t>
            </a:fld>
            <a:endParaRPr lang="en-US"/>
          </a:p>
        </p:txBody>
      </p:sp>
      <p:sp>
        <p:nvSpPr>
          <p:cNvPr id="6" name="Footer Placeholder 5">
            <a:extLst>
              <a:ext uri="{FF2B5EF4-FFF2-40B4-BE49-F238E27FC236}">
                <a16:creationId xmlns:a16="http://schemas.microsoft.com/office/drawing/2014/main" id="{73CA5EE1-EEEC-17C6-1A8A-818EB2DBEC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18782-A264-E616-FA5D-0C65F80496F0}"/>
              </a:ext>
            </a:extLst>
          </p:cNvPr>
          <p:cNvSpPr>
            <a:spLocks noGrp="1"/>
          </p:cNvSpPr>
          <p:nvPr>
            <p:ph type="sldNum" sz="quarter" idx="12"/>
          </p:nvPr>
        </p:nvSpPr>
        <p:spPr/>
        <p:txBody>
          <a:bodyPr/>
          <a:lstStyle/>
          <a:p>
            <a:fld id="{4E56BAF0-0A7F-40B2-B37A-7E7E009FDB19}" type="slidenum">
              <a:rPr lang="en-US" smtClean="0"/>
              <a:t>‹#›</a:t>
            </a:fld>
            <a:endParaRPr lang="en-US"/>
          </a:p>
        </p:txBody>
      </p:sp>
    </p:spTree>
    <p:extLst>
      <p:ext uri="{BB962C8B-B14F-4D97-AF65-F5344CB8AC3E}">
        <p14:creationId xmlns:p14="http://schemas.microsoft.com/office/powerpoint/2010/main" val="245543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4FFF-FB94-5BED-B80C-49AA408C98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64DE06-D208-FB37-08BD-30B9D66BEF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80127F-4E7F-BF4C-D395-FCCADDC52F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A01E5E-6AD9-6465-C154-5A94780980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52AF36-888F-649D-A80E-11615E2EA0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D8988D-856B-645B-17AF-08DC92FB96EA}"/>
              </a:ext>
            </a:extLst>
          </p:cNvPr>
          <p:cNvSpPr>
            <a:spLocks noGrp="1"/>
          </p:cNvSpPr>
          <p:nvPr>
            <p:ph type="dt" sz="half" idx="10"/>
          </p:nvPr>
        </p:nvSpPr>
        <p:spPr/>
        <p:txBody>
          <a:bodyPr/>
          <a:lstStyle/>
          <a:p>
            <a:fld id="{3240823B-8284-45F0-BDBD-59184975F0E6}" type="datetimeFigureOut">
              <a:rPr lang="en-US" smtClean="0"/>
              <a:t>3/4/2026</a:t>
            </a:fld>
            <a:endParaRPr lang="en-US"/>
          </a:p>
        </p:txBody>
      </p:sp>
      <p:sp>
        <p:nvSpPr>
          <p:cNvPr id="8" name="Footer Placeholder 7">
            <a:extLst>
              <a:ext uri="{FF2B5EF4-FFF2-40B4-BE49-F238E27FC236}">
                <a16:creationId xmlns:a16="http://schemas.microsoft.com/office/drawing/2014/main" id="{647C54A6-5F4E-CC59-2769-AD270A83B8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974DFA-07AC-4FB1-2665-DB63C01242C3}"/>
              </a:ext>
            </a:extLst>
          </p:cNvPr>
          <p:cNvSpPr>
            <a:spLocks noGrp="1"/>
          </p:cNvSpPr>
          <p:nvPr>
            <p:ph type="sldNum" sz="quarter" idx="12"/>
          </p:nvPr>
        </p:nvSpPr>
        <p:spPr/>
        <p:txBody>
          <a:bodyPr/>
          <a:lstStyle/>
          <a:p>
            <a:fld id="{4E56BAF0-0A7F-40B2-B37A-7E7E009FDB19}" type="slidenum">
              <a:rPr lang="en-US" smtClean="0"/>
              <a:t>‹#›</a:t>
            </a:fld>
            <a:endParaRPr lang="en-US"/>
          </a:p>
        </p:txBody>
      </p:sp>
    </p:spTree>
    <p:extLst>
      <p:ext uri="{BB962C8B-B14F-4D97-AF65-F5344CB8AC3E}">
        <p14:creationId xmlns:p14="http://schemas.microsoft.com/office/powerpoint/2010/main" val="893601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5333-8773-9903-89DA-3D3677926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E175E3-951A-7F82-BA0C-C2A5CFCA13F8}"/>
              </a:ext>
            </a:extLst>
          </p:cNvPr>
          <p:cNvSpPr>
            <a:spLocks noGrp="1"/>
          </p:cNvSpPr>
          <p:nvPr>
            <p:ph type="dt" sz="half" idx="10"/>
          </p:nvPr>
        </p:nvSpPr>
        <p:spPr/>
        <p:txBody>
          <a:bodyPr/>
          <a:lstStyle/>
          <a:p>
            <a:fld id="{3240823B-8284-45F0-BDBD-59184975F0E6}" type="datetimeFigureOut">
              <a:rPr lang="en-US" smtClean="0"/>
              <a:t>3/4/2026</a:t>
            </a:fld>
            <a:endParaRPr lang="en-US"/>
          </a:p>
        </p:txBody>
      </p:sp>
      <p:sp>
        <p:nvSpPr>
          <p:cNvPr id="4" name="Footer Placeholder 3">
            <a:extLst>
              <a:ext uri="{FF2B5EF4-FFF2-40B4-BE49-F238E27FC236}">
                <a16:creationId xmlns:a16="http://schemas.microsoft.com/office/drawing/2014/main" id="{9ACC5FA5-8D89-492F-0E65-0653B84592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B5C2E4-2356-6773-C268-7846C2299CF7}"/>
              </a:ext>
            </a:extLst>
          </p:cNvPr>
          <p:cNvSpPr>
            <a:spLocks noGrp="1"/>
          </p:cNvSpPr>
          <p:nvPr>
            <p:ph type="sldNum" sz="quarter" idx="12"/>
          </p:nvPr>
        </p:nvSpPr>
        <p:spPr/>
        <p:txBody>
          <a:bodyPr/>
          <a:lstStyle/>
          <a:p>
            <a:fld id="{4E56BAF0-0A7F-40B2-B37A-7E7E009FDB19}" type="slidenum">
              <a:rPr lang="en-US" smtClean="0"/>
              <a:t>‹#›</a:t>
            </a:fld>
            <a:endParaRPr lang="en-US"/>
          </a:p>
        </p:txBody>
      </p:sp>
    </p:spTree>
    <p:extLst>
      <p:ext uri="{BB962C8B-B14F-4D97-AF65-F5344CB8AC3E}">
        <p14:creationId xmlns:p14="http://schemas.microsoft.com/office/powerpoint/2010/main" val="531968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D9635A-3F35-B6BC-DD8E-D3E1C4541E07}"/>
              </a:ext>
            </a:extLst>
          </p:cNvPr>
          <p:cNvSpPr>
            <a:spLocks noGrp="1"/>
          </p:cNvSpPr>
          <p:nvPr>
            <p:ph type="dt" sz="half" idx="10"/>
          </p:nvPr>
        </p:nvSpPr>
        <p:spPr/>
        <p:txBody>
          <a:bodyPr/>
          <a:lstStyle/>
          <a:p>
            <a:fld id="{3240823B-8284-45F0-BDBD-59184975F0E6}" type="datetimeFigureOut">
              <a:rPr lang="en-US" smtClean="0"/>
              <a:t>3/4/2026</a:t>
            </a:fld>
            <a:endParaRPr lang="en-US"/>
          </a:p>
        </p:txBody>
      </p:sp>
      <p:sp>
        <p:nvSpPr>
          <p:cNvPr id="3" name="Footer Placeholder 2">
            <a:extLst>
              <a:ext uri="{FF2B5EF4-FFF2-40B4-BE49-F238E27FC236}">
                <a16:creationId xmlns:a16="http://schemas.microsoft.com/office/drawing/2014/main" id="{AB8A797F-E83B-E75D-645A-372255FEA1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4C7A2A-3C19-D12D-D83A-92A6B36CD913}"/>
              </a:ext>
            </a:extLst>
          </p:cNvPr>
          <p:cNvSpPr>
            <a:spLocks noGrp="1"/>
          </p:cNvSpPr>
          <p:nvPr>
            <p:ph type="sldNum" sz="quarter" idx="12"/>
          </p:nvPr>
        </p:nvSpPr>
        <p:spPr/>
        <p:txBody>
          <a:bodyPr/>
          <a:lstStyle/>
          <a:p>
            <a:fld id="{4E56BAF0-0A7F-40B2-B37A-7E7E009FDB19}" type="slidenum">
              <a:rPr lang="en-US" smtClean="0"/>
              <a:t>‹#›</a:t>
            </a:fld>
            <a:endParaRPr lang="en-US"/>
          </a:p>
        </p:txBody>
      </p:sp>
    </p:spTree>
    <p:extLst>
      <p:ext uri="{BB962C8B-B14F-4D97-AF65-F5344CB8AC3E}">
        <p14:creationId xmlns:p14="http://schemas.microsoft.com/office/powerpoint/2010/main" val="392753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105A5-1BBC-71D3-A815-0D449543CE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6BB1F-ACEF-A005-021E-BFEB019A85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64A291-5642-8436-A8DB-CBF0D213CF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DBECEB-7017-DBAB-E687-6F270A35BB86}"/>
              </a:ext>
            </a:extLst>
          </p:cNvPr>
          <p:cNvSpPr>
            <a:spLocks noGrp="1"/>
          </p:cNvSpPr>
          <p:nvPr>
            <p:ph type="dt" sz="half" idx="10"/>
          </p:nvPr>
        </p:nvSpPr>
        <p:spPr/>
        <p:txBody>
          <a:bodyPr/>
          <a:lstStyle/>
          <a:p>
            <a:fld id="{3240823B-8284-45F0-BDBD-59184975F0E6}" type="datetimeFigureOut">
              <a:rPr lang="en-US" smtClean="0"/>
              <a:t>3/4/2026</a:t>
            </a:fld>
            <a:endParaRPr lang="en-US"/>
          </a:p>
        </p:txBody>
      </p:sp>
      <p:sp>
        <p:nvSpPr>
          <p:cNvPr id="6" name="Footer Placeholder 5">
            <a:extLst>
              <a:ext uri="{FF2B5EF4-FFF2-40B4-BE49-F238E27FC236}">
                <a16:creationId xmlns:a16="http://schemas.microsoft.com/office/drawing/2014/main" id="{DA8EB347-90F4-C39F-00B3-C9302A37E8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BD1DC7-6EB8-FDD5-8CE1-0CE1E166EC9F}"/>
              </a:ext>
            </a:extLst>
          </p:cNvPr>
          <p:cNvSpPr>
            <a:spLocks noGrp="1"/>
          </p:cNvSpPr>
          <p:nvPr>
            <p:ph type="sldNum" sz="quarter" idx="12"/>
          </p:nvPr>
        </p:nvSpPr>
        <p:spPr/>
        <p:txBody>
          <a:bodyPr/>
          <a:lstStyle/>
          <a:p>
            <a:fld id="{4E56BAF0-0A7F-40B2-B37A-7E7E009FDB19}" type="slidenum">
              <a:rPr lang="en-US" smtClean="0"/>
              <a:t>‹#›</a:t>
            </a:fld>
            <a:endParaRPr lang="en-US"/>
          </a:p>
        </p:txBody>
      </p:sp>
    </p:spTree>
    <p:extLst>
      <p:ext uri="{BB962C8B-B14F-4D97-AF65-F5344CB8AC3E}">
        <p14:creationId xmlns:p14="http://schemas.microsoft.com/office/powerpoint/2010/main" val="3461119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963D-5AFA-F315-35E9-C124739D4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63FA6E-511E-355E-1598-5FBF932E61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674000-0285-4924-876B-8AC767802A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0C861D-2644-71F0-8847-CE1FD34EE08F}"/>
              </a:ext>
            </a:extLst>
          </p:cNvPr>
          <p:cNvSpPr>
            <a:spLocks noGrp="1"/>
          </p:cNvSpPr>
          <p:nvPr>
            <p:ph type="dt" sz="half" idx="10"/>
          </p:nvPr>
        </p:nvSpPr>
        <p:spPr/>
        <p:txBody>
          <a:bodyPr/>
          <a:lstStyle/>
          <a:p>
            <a:fld id="{3240823B-8284-45F0-BDBD-59184975F0E6}" type="datetimeFigureOut">
              <a:rPr lang="en-US" smtClean="0"/>
              <a:t>3/4/2026</a:t>
            </a:fld>
            <a:endParaRPr lang="en-US"/>
          </a:p>
        </p:txBody>
      </p:sp>
      <p:sp>
        <p:nvSpPr>
          <p:cNvPr id="6" name="Footer Placeholder 5">
            <a:extLst>
              <a:ext uri="{FF2B5EF4-FFF2-40B4-BE49-F238E27FC236}">
                <a16:creationId xmlns:a16="http://schemas.microsoft.com/office/drawing/2014/main" id="{2B97EA53-E1D8-99C4-AF6C-F338532382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8B53F3-3D8D-101F-F78E-57DD7FF667EB}"/>
              </a:ext>
            </a:extLst>
          </p:cNvPr>
          <p:cNvSpPr>
            <a:spLocks noGrp="1"/>
          </p:cNvSpPr>
          <p:nvPr>
            <p:ph type="sldNum" sz="quarter" idx="12"/>
          </p:nvPr>
        </p:nvSpPr>
        <p:spPr/>
        <p:txBody>
          <a:bodyPr/>
          <a:lstStyle/>
          <a:p>
            <a:fld id="{4E56BAF0-0A7F-40B2-B37A-7E7E009FDB19}" type="slidenum">
              <a:rPr lang="en-US" smtClean="0"/>
              <a:t>‹#›</a:t>
            </a:fld>
            <a:endParaRPr lang="en-US"/>
          </a:p>
        </p:txBody>
      </p:sp>
    </p:spTree>
    <p:extLst>
      <p:ext uri="{BB962C8B-B14F-4D97-AF65-F5344CB8AC3E}">
        <p14:creationId xmlns:p14="http://schemas.microsoft.com/office/powerpoint/2010/main" val="203166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7C25AA-8357-E98D-5A3C-5BB80FDC01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16AC8A-9C5F-6301-052F-6F413F8E39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AA15D1-D643-D5DE-85EB-AE766ACB94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240823B-8284-45F0-BDBD-59184975F0E6}" type="datetimeFigureOut">
              <a:rPr lang="en-US" smtClean="0"/>
              <a:t>3/4/2026</a:t>
            </a:fld>
            <a:endParaRPr lang="en-US"/>
          </a:p>
        </p:txBody>
      </p:sp>
      <p:sp>
        <p:nvSpPr>
          <p:cNvPr id="5" name="Footer Placeholder 4">
            <a:extLst>
              <a:ext uri="{FF2B5EF4-FFF2-40B4-BE49-F238E27FC236}">
                <a16:creationId xmlns:a16="http://schemas.microsoft.com/office/drawing/2014/main" id="{88A585AD-B00D-0A76-B6B5-C934B646EB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2596CEE-BCC5-13C3-CAE2-D3294F4DAC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56BAF0-0A7F-40B2-B37A-7E7E009FDB19}" type="slidenum">
              <a:rPr lang="en-US" smtClean="0"/>
              <a:t>‹#›</a:t>
            </a:fld>
            <a:endParaRPr lang="en-US"/>
          </a:p>
        </p:txBody>
      </p:sp>
    </p:spTree>
    <p:extLst>
      <p:ext uri="{BB962C8B-B14F-4D97-AF65-F5344CB8AC3E}">
        <p14:creationId xmlns:p14="http://schemas.microsoft.com/office/powerpoint/2010/main" val="1706991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0056F603-7430-4817-95AE-5E4B10F4089C}"/>
              </a:ext>
            </a:extLst>
          </p:cNvPr>
          <p:cNvGrpSpPr/>
          <p:nvPr userDrawn="1"/>
        </p:nvGrpSpPr>
        <p:grpSpPr>
          <a:xfrm>
            <a:off x="0" y="552332"/>
            <a:ext cx="1288473" cy="587612"/>
            <a:chOff x="0" y="0"/>
            <a:chExt cx="684900" cy="307705"/>
          </a:xfrm>
        </p:grpSpPr>
        <p:sp>
          <p:nvSpPr>
            <p:cNvPr id="9" name="Freeform 5">
              <a:extLst>
                <a:ext uri="{FF2B5EF4-FFF2-40B4-BE49-F238E27FC236}">
                  <a16:creationId xmlns:a16="http://schemas.microsoft.com/office/drawing/2014/main" id="{9F015BBB-D6C1-4950-B706-F365FFAE2D05}"/>
                </a:ext>
              </a:extLst>
            </p:cNvPr>
            <p:cNvSpPr/>
            <p:nvPr/>
          </p:nvSpPr>
          <p:spPr>
            <a:xfrm>
              <a:off x="0" y="0"/>
              <a:ext cx="684900" cy="307705"/>
            </a:xfrm>
            <a:custGeom>
              <a:avLst/>
              <a:gdLst/>
              <a:ahLst/>
              <a:cxnLst/>
              <a:rect l="l" t="t" r="r" b="b"/>
              <a:pathLst>
                <a:path w="684900" h="307705">
                  <a:moveTo>
                    <a:pt x="0" y="0"/>
                  </a:moveTo>
                  <a:lnTo>
                    <a:pt x="684900" y="0"/>
                  </a:lnTo>
                  <a:lnTo>
                    <a:pt x="684900" y="307705"/>
                  </a:lnTo>
                  <a:lnTo>
                    <a:pt x="0" y="307705"/>
                  </a:lnTo>
                  <a:close/>
                </a:path>
              </a:pathLst>
            </a:custGeom>
            <a:solidFill>
              <a:srgbClr val="A4D057"/>
            </a:solidFill>
          </p:spPr>
          <p:txBody>
            <a:bodyPr/>
            <a:lstStyle/>
            <a:p>
              <a:endParaRPr lang="en-US"/>
            </a:p>
          </p:txBody>
        </p:sp>
      </p:grpSp>
      <p:sp>
        <p:nvSpPr>
          <p:cNvPr id="2" name="Title Placeholder 1"/>
          <p:cNvSpPr>
            <a:spLocks noGrp="1"/>
          </p:cNvSpPr>
          <p:nvPr>
            <p:ph type="title"/>
          </p:nvPr>
        </p:nvSpPr>
        <p:spPr>
          <a:xfrm>
            <a:off x="1224904" y="274638"/>
            <a:ext cx="10357496" cy="1143000"/>
          </a:xfrm>
          <a:prstGeom prst="rect">
            <a:avLst/>
          </a:prstGeom>
          <a:effectLst/>
        </p:spPr>
        <p:txBody>
          <a:bodyPr vert="horz" lIns="91440" tIns="45720" rIns="91440" bIns="45720" rtlCol="0" anchor="ctr">
            <a:normAutofit/>
          </a:bodyPr>
          <a:lstStyle/>
          <a:p>
            <a:r>
              <a:rPr lang="en-US" dirty="0"/>
              <a:t>Click to edit</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09600" y="6371327"/>
            <a:ext cx="615304" cy="365125"/>
          </a:xfrm>
          <a:prstGeom prst="rect">
            <a:avLst/>
          </a:prstGeom>
        </p:spPr>
        <p:txBody>
          <a:bodyPr vert="horz" lIns="91440" tIns="45720" rIns="91440" bIns="45720" rtlCol="0" anchor="ctr"/>
          <a:lstStyle>
            <a:lvl1pPr algn="l">
              <a:defRPr sz="1000" b="0" i="1">
                <a:solidFill>
                  <a:srgbClr val="0D75B8"/>
                </a:solidFill>
                <a:latin typeface="Century Gothic"/>
                <a:cs typeface="Century Gothic"/>
              </a:defRPr>
            </a:lvl1pPr>
          </a:lstStyle>
          <a:p>
            <a:fld id="{BD485EE9-AA9C-0340-9200-71D42E9B2B04}" type="slidenum">
              <a:rPr lang="en-US" smtClean="0"/>
              <a:pPr/>
              <a:t>‹#›</a:t>
            </a:fld>
            <a:endParaRPr lang="en-US" dirty="0"/>
          </a:p>
        </p:txBody>
      </p:sp>
      <p:pic>
        <p:nvPicPr>
          <p:cNvPr id="25" name="Picture 24">
            <a:extLst>
              <a:ext uri="{FF2B5EF4-FFF2-40B4-BE49-F238E27FC236}">
                <a16:creationId xmlns:a16="http://schemas.microsoft.com/office/drawing/2014/main" id="{A2782DAB-B378-4945-8954-9B9FB53304B2}"/>
              </a:ext>
            </a:extLst>
          </p:cNvPr>
          <p:cNvPicPr>
            <a:picLocks noChangeAspect="1"/>
          </p:cNvPicPr>
          <p:nvPr userDrawn="1"/>
        </p:nvPicPr>
        <p:blipFill>
          <a:blip r:embed="rId7"/>
          <a:srcRect/>
          <a:stretch/>
        </p:blipFill>
        <p:spPr>
          <a:xfrm>
            <a:off x="10101943" y="6355054"/>
            <a:ext cx="1893887" cy="391299"/>
          </a:xfrm>
          <a:prstGeom prst="rect">
            <a:avLst/>
          </a:prstGeom>
        </p:spPr>
      </p:pic>
      <p:sp>
        <p:nvSpPr>
          <p:cNvPr id="5" name="Footer Placeholder 4"/>
          <p:cNvSpPr>
            <a:spLocks noGrp="1"/>
          </p:cNvSpPr>
          <p:nvPr>
            <p:ph type="ftr" sz="quarter" idx="3"/>
          </p:nvPr>
        </p:nvSpPr>
        <p:spPr>
          <a:xfrm>
            <a:off x="4165600" y="6368141"/>
            <a:ext cx="3860800" cy="365125"/>
          </a:xfrm>
          <a:prstGeom prst="rect">
            <a:avLst/>
          </a:prstGeom>
        </p:spPr>
        <p:txBody>
          <a:bodyPr vert="horz" lIns="91440" tIns="45720" rIns="91440" bIns="45720" rtlCol="0" anchor="ctr"/>
          <a:lstStyle>
            <a:lvl1pPr algn="ctr">
              <a:defRPr sz="1200" b="0" i="0">
                <a:solidFill>
                  <a:srgbClr val="0D75B8"/>
                </a:solidFill>
                <a:latin typeface="Century Gothic"/>
                <a:cs typeface="Century Gothic"/>
              </a:defRPr>
            </a:lvl1pPr>
          </a:lstStyle>
          <a:p>
            <a:r>
              <a:rPr lang="en-US" dirty="0"/>
              <a:t>Client Team Meeting</a:t>
            </a:r>
          </a:p>
          <a:p>
            <a:r>
              <a:rPr lang="en-US" dirty="0"/>
              <a:t>January 20, 2025</a:t>
            </a:r>
          </a:p>
        </p:txBody>
      </p:sp>
      <p:sp>
        <p:nvSpPr>
          <p:cNvPr id="10" name="Footer Placeholder 3">
            <a:extLst>
              <a:ext uri="{FF2B5EF4-FFF2-40B4-BE49-F238E27FC236}">
                <a16:creationId xmlns:a16="http://schemas.microsoft.com/office/drawing/2014/main" id="{5F677E6E-574F-4882-9CC7-D735C96B6EFF}"/>
              </a:ext>
            </a:extLst>
          </p:cNvPr>
          <p:cNvSpPr txBox="1">
            <a:spLocks/>
          </p:cNvSpPr>
          <p:nvPr userDrawn="1"/>
        </p:nvSpPr>
        <p:spPr>
          <a:xfrm>
            <a:off x="1625600" y="6368141"/>
            <a:ext cx="2540000" cy="365125"/>
          </a:xfrm>
          <a:prstGeom prst="rect">
            <a:avLst/>
          </a:prstGeom>
        </p:spPr>
        <p:txBody>
          <a:bodyPr vert="horz" lIns="91440" tIns="45720" rIns="91440" bIns="45720" rtlCol="0" anchor="ctr"/>
          <a:lstStyle>
            <a:defPPr>
              <a:defRPr lang="en-US"/>
            </a:defPPr>
            <a:lvl1pPr marL="0" algn="ctr" defTabSz="457200" rtl="0" eaLnBrk="1" latinLnBrk="0" hangingPunct="1">
              <a:defRPr sz="1000" b="0" i="0" kern="1200">
                <a:solidFill>
                  <a:schemeClr val="bg1">
                    <a:lumMod val="95000"/>
                  </a:schemeClr>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00" dirty="0">
              <a:solidFill>
                <a:srgbClr val="0D75B8"/>
              </a:solidFill>
            </a:endParaRPr>
          </a:p>
        </p:txBody>
      </p:sp>
    </p:spTree>
    <p:extLst>
      <p:ext uri="{BB962C8B-B14F-4D97-AF65-F5344CB8AC3E}">
        <p14:creationId xmlns:p14="http://schemas.microsoft.com/office/powerpoint/2010/main" val="1686807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4400" b="1" i="0" kern="1200">
          <a:solidFill>
            <a:schemeClr val="accent3"/>
          </a:solidFill>
          <a:latin typeface="Century Gothic"/>
          <a:ea typeface="+mj-ea"/>
          <a:cs typeface="Century Gothic"/>
        </a:defRPr>
      </a:lvl1pPr>
    </p:titleStyle>
    <p:bodyStyle>
      <a:lvl1pPr marL="457200" indent="-457200" algn="l" defTabSz="457200" rtl="0" eaLnBrk="1" latinLnBrk="0" hangingPunct="1">
        <a:spcBef>
          <a:spcPct val="20000"/>
        </a:spcBef>
        <a:buClr>
          <a:srgbClr val="0D75B8"/>
        </a:buClr>
        <a:buFont typeface="Arial"/>
        <a:buChar char="•"/>
        <a:defRPr sz="3200" b="0" i="0" kern="1200">
          <a:solidFill>
            <a:srgbClr val="0D75B8"/>
          </a:solidFill>
          <a:latin typeface="Century Gothic"/>
          <a:ea typeface="+mn-ea"/>
          <a:cs typeface="Century Gothic"/>
        </a:defRPr>
      </a:lvl1pPr>
      <a:lvl2pPr marL="742950" indent="-285750" algn="l" defTabSz="457200" rtl="0" eaLnBrk="1" latinLnBrk="0" hangingPunct="1">
        <a:spcBef>
          <a:spcPct val="20000"/>
        </a:spcBef>
        <a:buClr>
          <a:srgbClr val="0D75B8"/>
        </a:buClr>
        <a:buFont typeface="Arial"/>
        <a:buChar char="–"/>
        <a:defRPr sz="2800" kern="1200">
          <a:solidFill>
            <a:srgbClr val="0D75B8"/>
          </a:solidFill>
          <a:latin typeface="+mn-lt"/>
          <a:ea typeface="+mn-ea"/>
          <a:cs typeface="+mn-cs"/>
        </a:defRPr>
      </a:lvl2pPr>
      <a:lvl3pPr marL="1143000" indent="-228600" algn="l" defTabSz="457200" rtl="0" eaLnBrk="1" latinLnBrk="0" hangingPunct="1">
        <a:spcBef>
          <a:spcPct val="20000"/>
        </a:spcBef>
        <a:buClr>
          <a:srgbClr val="0D75B8"/>
        </a:buClr>
        <a:buFont typeface="Arial"/>
        <a:buChar char="•"/>
        <a:defRPr sz="2400" kern="1200">
          <a:solidFill>
            <a:srgbClr val="0D75B8"/>
          </a:solidFill>
          <a:latin typeface="+mn-lt"/>
          <a:ea typeface="+mn-ea"/>
          <a:cs typeface="+mn-cs"/>
        </a:defRPr>
      </a:lvl3pPr>
      <a:lvl4pPr marL="1600200" indent="-228600" algn="l" defTabSz="457200" rtl="0" eaLnBrk="1" latinLnBrk="0" hangingPunct="1">
        <a:spcBef>
          <a:spcPct val="20000"/>
        </a:spcBef>
        <a:buClr>
          <a:srgbClr val="0D75B8"/>
        </a:buClr>
        <a:buFont typeface="Arial"/>
        <a:buChar char="–"/>
        <a:defRPr sz="2000" kern="1200">
          <a:solidFill>
            <a:srgbClr val="0D75B8"/>
          </a:solidFill>
          <a:latin typeface="+mn-lt"/>
          <a:ea typeface="+mn-ea"/>
          <a:cs typeface="+mn-cs"/>
        </a:defRPr>
      </a:lvl4pPr>
      <a:lvl5pPr marL="2057400" indent="-228600" algn="l" defTabSz="457200" rtl="0" eaLnBrk="1" latinLnBrk="0" hangingPunct="1">
        <a:spcBef>
          <a:spcPct val="20000"/>
        </a:spcBef>
        <a:buClr>
          <a:srgbClr val="0D75B8"/>
        </a:buClr>
        <a:buFont typeface="Arial"/>
        <a:buChar char="»"/>
        <a:defRPr sz="2000" kern="1200">
          <a:solidFill>
            <a:srgbClr val="0D75B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cid:image002.png@01DB6C0C.80DFA770"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7.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F7990E-9AEF-6800-35E2-0BC5204EB6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A6DE0B96-B6B0-B170-5BF2-238CB80B51B5}"/>
              </a:ext>
            </a:extLst>
          </p:cNvPr>
          <p:cNvSpPr>
            <a:spLocks noGrp="1"/>
          </p:cNvSpPr>
          <p:nvPr>
            <p:ph type="ctrTitle"/>
          </p:nvPr>
        </p:nvSpPr>
        <p:spPr/>
        <p:txBody>
          <a:bodyPr/>
          <a:lstStyle/>
          <a:p>
            <a:r>
              <a:rPr lang="en-US" dirty="0"/>
              <a:t>Demand Reduction Strategies</a:t>
            </a:r>
          </a:p>
        </p:txBody>
      </p:sp>
      <p:sp>
        <p:nvSpPr>
          <p:cNvPr id="6" name="Content Placeholder 5">
            <a:extLst>
              <a:ext uri="{FF2B5EF4-FFF2-40B4-BE49-F238E27FC236}">
                <a16:creationId xmlns:a16="http://schemas.microsoft.com/office/drawing/2014/main" id="{514D0F9A-7361-B982-39DD-82383799949C}"/>
              </a:ext>
            </a:extLst>
          </p:cNvPr>
          <p:cNvSpPr>
            <a:spLocks noGrp="1"/>
          </p:cNvSpPr>
          <p:nvPr>
            <p:ph type="subTitle" idx="1"/>
          </p:nvPr>
        </p:nvSpPr>
        <p:spPr>
          <a:xfrm>
            <a:off x="1524000" y="3602037"/>
            <a:ext cx="9144000" cy="2894455"/>
          </a:xfrm>
        </p:spPr>
        <p:txBody>
          <a:bodyPr>
            <a:normAutofit/>
          </a:bodyPr>
          <a:lstStyle/>
          <a:p>
            <a:r>
              <a:rPr lang="en-US" dirty="0"/>
              <a:t>Extend Orchard Replacement (EOR) Pilot Study</a:t>
            </a:r>
          </a:p>
          <a:p>
            <a:r>
              <a:rPr lang="en-US" dirty="0"/>
              <a:t>Precision Irrigation (PI) Pilot Study</a:t>
            </a:r>
          </a:p>
          <a:p>
            <a:endParaRPr lang="en-US" dirty="0"/>
          </a:p>
          <a:p>
            <a:r>
              <a:rPr lang="en-US" dirty="0"/>
              <a:t>Vina GSA Board of Directors – March 11, 2026</a:t>
            </a:r>
          </a:p>
          <a:p>
            <a:endParaRPr lang="en-US" dirty="0"/>
          </a:p>
          <a:p>
            <a:r>
              <a:rPr lang="en-US" dirty="0"/>
              <a:t>Joel Kimmelshue, PhD, Land IQ</a:t>
            </a:r>
          </a:p>
          <a:p>
            <a:endParaRPr lang="en-US" dirty="0"/>
          </a:p>
        </p:txBody>
      </p:sp>
      <p:pic>
        <p:nvPicPr>
          <p:cNvPr id="3" name="Picture 2">
            <a:extLst>
              <a:ext uri="{FF2B5EF4-FFF2-40B4-BE49-F238E27FC236}">
                <a16:creationId xmlns:a16="http://schemas.microsoft.com/office/drawing/2014/main" id="{DADCEEF9-85D7-03C0-C45D-7F80C558C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spTree>
    <p:extLst>
      <p:ext uri="{BB962C8B-B14F-4D97-AF65-F5344CB8AC3E}">
        <p14:creationId xmlns:p14="http://schemas.microsoft.com/office/powerpoint/2010/main" val="481666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a:extLst>
            <a:ext uri="{FF2B5EF4-FFF2-40B4-BE49-F238E27FC236}">
              <a16:creationId xmlns:a16="http://schemas.microsoft.com/office/drawing/2014/main" id="{D9484149-49B3-F295-B39B-90004A3CC54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B66152B-D4F8-3793-C9BA-04BE4C616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024"/>
            <a:ext cx="12192000" cy="6941023"/>
          </a:xfrm>
          <a:prstGeom prst="rect">
            <a:avLst/>
          </a:prstGeom>
        </p:spPr>
      </p:pic>
      <p:sp>
        <p:nvSpPr>
          <p:cNvPr id="4" name="Title 3">
            <a:extLst>
              <a:ext uri="{FF2B5EF4-FFF2-40B4-BE49-F238E27FC236}">
                <a16:creationId xmlns:a16="http://schemas.microsoft.com/office/drawing/2014/main" id="{5F51F86F-8ADF-F97E-A36A-3322A99BCF93}"/>
              </a:ext>
            </a:extLst>
          </p:cNvPr>
          <p:cNvSpPr>
            <a:spLocks noGrp="1"/>
          </p:cNvSpPr>
          <p:nvPr>
            <p:ph type="title"/>
          </p:nvPr>
        </p:nvSpPr>
        <p:spPr>
          <a:xfrm>
            <a:off x="0" y="83023"/>
            <a:ext cx="10515600" cy="1325563"/>
          </a:xfrm>
        </p:spPr>
        <p:txBody>
          <a:bodyPr/>
          <a:lstStyle/>
          <a:p>
            <a:r>
              <a:rPr lang="en-US" dirty="0"/>
              <a:t>PI – Conclusion 1: Using ET and Yield to Identify Non-beneficial Consumptive Use</a:t>
            </a:r>
          </a:p>
        </p:txBody>
      </p:sp>
      <p:pic>
        <p:nvPicPr>
          <p:cNvPr id="6" name="Picture 5" descr="A chart of numbers and letters&#10;&#10;AI-generated content may be incorrect.">
            <a:extLst>
              <a:ext uri="{FF2B5EF4-FFF2-40B4-BE49-F238E27FC236}">
                <a16:creationId xmlns:a16="http://schemas.microsoft.com/office/drawing/2014/main" id="{B49E1214-CC92-AA83-A916-A379F2757D87}"/>
              </a:ext>
            </a:extLst>
          </p:cNvPr>
          <p:cNvPicPr>
            <a:picLocks noChangeAspect="1"/>
          </p:cNvPicPr>
          <p:nvPr/>
        </p:nvPicPr>
        <p:blipFill>
          <a:blip r:embed="rId4"/>
          <a:srcRect/>
          <a:stretch>
            <a:fillRect/>
          </a:stretch>
        </p:blipFill>
        <p:spPr bwMode="auto">
          <a:xfrm>
            <a:off x="4725006" y="1472732"/>
            <a:ext cx="7208865" cy="5406649"/>
          </a:xfrm>
          <a:prstGeom prst="rect">
            <a:avLst/>
          </a:prstGeom>
          <a:noFill/>
          <a:ln>
            <a:noFill/>
          </a:ln>
        </p:spPr>
      </p:pic>
      <p:sp>
        <p:nvSpPr>
          <p:cNvPr id="2" name="TextBox 1">
            <a:extLst>
              <a:ext uri="{FF2B5EF4-FFF2-40B4-BE49-F238E27FC236}">
                <a16:creationId xmlns:a16="http://schemas.microsoft.com/office/drawing/2014/main" id="{3CCCF199-00F9-7783-0BBE-B67DBED5763E}"/>
              </a:ext>
            </a:extLst>
          </p:cNvPr>
          <p:cNvSpPr txBox="1"/>
          <p:nvPr/>
        </p:nvSpPr>
        <p:spPr>
          <a:xfrm>
            <a:off x="9340044" y="6497978"/>
            <a:ext cx="235111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P-value: </a:t>
            </a:r>
            <a:r>
              <a:rPr lang="en-US" sz="1200" dirty="0">
                <a:latin typeface="Aptos"/>
              </a:rPr>
              <a:t>0.223</a:t>
            </a:r>
            <a:r>
              <a:rPr lang="en-US" sz="1200" dirty="0"/>
              <a:t>, R</a:t>
            </a:r>
            <a:r>
              <a:rPr lang="en-US" sz="1200" baseline="30000" dirty="0"/>
              <a:t>2</a:t>
            </a:r>
            <a:r>
              <a:rPr lang="en-US" sz="1200" dirty="0"/>
              <a:t>: 0.0268</a:t>
            </a:r>
          </a:p>
        </p:txBody>
      </p:sp>
      <p:pic>
        <p:nvPicPr>
          <p:cNvPr id="3" name="Picture 2">
            <a:extLst>
              <a:ext uri="{FF2B5EF4-FFF2-40B4-BE49-F238E27FC236}">
                <a16:creationId xmlns:a16="http://schemas.microsoft.com/office/drawing/2014/main" id="{8C587F65-266D-2BF7-3492-4FF9529007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sp>
        <p:nvSpPr>
          <p:cNvPr id="7" name="Content Placeholder 5">
            <a:extLst>
              <a:ext uri="{FF2B5EF4-FFF2-40B4-BE49-F238E27FC236}">
                <a16:creationId xmlns:a16="http://schemas.microsoft.com/office/drawing/2014/main" id="{31EC40EC-1186-1F78-3003-79A6F4AD5DA7}"/>
              </a:ext>
            </a:extLst>
          </p:cNvPr>
          <p:cNvSpPr>
            <a:spLocks noGrp="1"/>
          </p:cNvSpPr>
          <p:nvPr>
            <p:ph idx="1"/>
          </p:nvPr>
        </p:nvSpPr>
        <p:spPr>
          <a:xfrm>
            <a:off x="742507" y="1758870"/>
            <a:ext cx="3627474" cy="4599889"/>
          </a:xfrm>
        </p:spPr>
        <p:txBody>
          <a:bodyPr>
            <a:normAutofit/>
          </a:bodyPr>
          <a:lstStyle/>
          <a:p>
            <a:pPr>
              <a:lnSpc>
                <a:spcPct val="110000"/>
              </a:lnSpc>
              <a:spcBef>
                <a:spcPts val="1200"/>
              </a:spcBef>
            </a:pPr>
            <a:r>
              <a:rPr lang="en-US" dirty="0"/>
              <a:t>Almonds:</a:t>
            </a:r>
          </a:p>
          <a:p>
            <a:pPr lvl="1">
              <a:lnSpc>
                <a:spcPct val="110000"/>
              </a:lnSpc>
              <a:spcBef>
                <a:spcPts val="1200"/>
              </a:spcBef>
            </a:pPr>
            <a:r>
              <a:rPr lang="en-US" dirty="0"/>
              <a:t>No correlation between yield and ET.</a:t>
            </a:r>
          </a:p>
          <a:p>
            <a:pPr lvl="1">
              <a:lnSpc>
                <a:spcPct val="110000"/>
              </a:lnSpc>
              <a:spcBef>
                <a:spcPts val="1200"/>
              </a:spcBef>
            </a:pPr>
            <a:r>
              <a:rPr lang="en-US" dirty="0"/>
              <a:t>Few, if any orchards are purposely deficit irrigated</a:t>
            </a:r>
          </a:p>
          <a:p>
            <a:pPr lvl="1">
              <a:lnSpc>
                <a:spcPct val="110000"/>
              </a:lnSpc>
              <a:spcBef>
                <a:spcPts val="1200"/>
              </a:spcBef>
            </a:pPr>
            <a:r>
              <a:rPr lang="en-US" dirty="0"/>
              <a:t>Yields are affected by many factors</a:t>
            </a:r>
          </a:p>
        </p:txBody>
      </p:sp>
    </p:spTree>
    <p:extLst>
      <p:ext uri="{BB962C8B-B14F-4D97-AF65-F5344CB8AC3E}">
        <p14:creationId xmlns:p14="http://schemas.microsoft.com/office/powerpoint/2010/main" val="2520549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a:extLst>
            <a:ext uri="{FF2B5EF4-FFF2-40B4-BE49-F238E27FC236}">
              <a16:creationId xmlns:a16="http://schemas.microsoft.com/office/drawing/2014/main" id="{BFADDD03-56E7-10A0-5718-2BFB02F9229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1821425-9C52-40E7-BF48-30BC58E5E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024"/>
            <a:ext cx="12192000" cy="6941023"/>
          </a:xfrm>
          <a:prstGeom prst="rect">
            <a:avLst/>
          </a:prstGeom>
        </p:spPr>
      </p:pic>
      <p:sp>
        <p:nvSpPr>
          <p:cNvPr id="4" name="Title 3">
            <a:extLst>
              <a:ext uri="{FF2B5EF4-FFF2-40B4-BE49-F238E27FC236}">
                <a16:creationId xmlns:a16="http://schemas.microsoft.com/office/drawing/2014/main" id="{9B6E28DB-8A63-E374-0F0F-67C31E9A42A3}"/>
              </a:ext>
            </a:extLst>
          </p:cNvPr>
          <p:cNvSpPr>
            <a:spLocks noGrp="1"/>
          </p:cNvSpPr>
          <p:nvPr>
            <p:ph type="title"/>
          </p:nvPr>
        </p:nvSpPr>
        <p:spPr>
          <a:xfrm>
            <a:off x="0" y="83023"/>
            <a:ext cx="10515600" cy="1325563"/>
          </a:xfrm>
        </p:spPr>
        <p:txBody>
          <a:bodyPr/>
          <a:lstStyle/>
          <a:p>
            <a:r>
              <a:rPr lang="en-US" dirty="0"/>
              <a:t>PI – ET and Yield in Walnuts</a:t>
            </a:r>
          </a:p>
        </p:txBody>
      </p:sp>
      <p:pic>
        <p:nvPicPr>
          <p:cNvPr id="2" name="Picture 1" descr="A chart of numbers and letters&#10;&#10;AI-generated content may be incorrect.">
            <a:extLst>
              <a:ext uri="{FF2B5EF4-FFF2-40B4-BE49-F238E27FC236}">
                <a16:creationId xmlns:a16="http://schemas.microsoft.com/office/drawing/2014/main" id="{06A548DA-80F3-46AC-35A7-80D3B9161E70}"/>
              </a:ext>
            </a:extLst>
          </p:cNvPr>
          <p:cNvPicPr>
            <a:picLocks noChangeAspect="1"/>
          </p:cNvPicPr>
          <p:nvPr/>
        </p:nvPicPr>
        <p:blipFill>
          <a:blip r:embed="rId4"/>
          <a:srcRect/>
          <a:stretch>
            <a:fillRect/>
          </a:stretch>
        </p:blipFill>
        <p:spPr bwMode="auto">
          <a:xfrm>
            <a:off x="4859340" y="1450097"/>
            <a:ext cx="7155188" cy="5366391"/>
          </a:xfrm>
          <a:prstGeom prst="rect">
            <a:avLst/>
          </a:prstGeom>
          <a:noFill/>
          <a:ln>
            <a:noFill/>
          </a:ln>
        </p:spPr>
      </p:pic>
      <p:sp>
        <p:nvSpPr>
          <p:cNvPr id="6" name="TextBox 5">
            <a:extLst>
              <a:ext uri="{FF2B5EF4-FFF2-40B4-BE49-F238E27FC236}">
                <a16:creationId xmlns:a16="http://schemas.microsoft.com/office/drawing/2014/main" id="{859E657A-9E5F-13BB-B053-7B7EECBD2DEB}"/>
              </a:ext>
            </a:extLst>
          </p:cNvPr>
          <p:cNvSpPr txBox="1"/>
          <p:nvPr/>
        </p:nvSpPr>
        <p:spPr>
          <a:xfrm>
            <a:off x="9993172" y="6581000"/>
            <a:ext cx="245695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P-value: 0.247, R</a:t>
            </a:r>
            <a:r>
              <a:rPr lang="en-US" sz="1200" baseline="30000" dirty="0"/>
              <a:t>2</a:t>
            </a:r>
            <a:r>
              <a:rPr lang="en-US" sz="1200" dirty="0"/>
              <a:t>: 0.0146</a:t>
            </a:r>
          </a:p>
        </p:txBody>
      </p:sp>
      <p:pic>
        <p:nvPicPr>
          <p:cNvPr id="3" name="Picture 2">
            <a:extLst>
              <a:ext uri="{FF2B5EF4-FFF2-40B4-BE49-F238E27FC236}">
                <a16:creationId xmlns:a16="http://schemas.microsoft.com/office/drawing/2014/main" id="{CDEA2B21-DE67-DAA8-AA67-A6937A4A48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sp>
        <p:nvSpPr>
          <p:cNvPr id="7" name="Content Placeholder 5">
            <a:extLst>
              <a:ext uri="{FF2B5EF4-FFF2-40B4-BE49-F238E27FC236}">
                <a16:creationId xmlns:a16="http://schemas.microsoft.com/office/drawing/2014/main" id="{1FB3F728-5F58-27E2-06E8-EFA421C9A972}"/>
              </a:ext>
            </a:extLst>
          </p:cNvPr>
          <p:cNvSpPr>
            <a:spLocks noGrp="1"/>
          </p:cNvSpPr>
          <p:nvPr>
            <p:ph idx="1"/>
          </p:nvPr>
        </p:nvSpPr>
        <p:spPr>
          <a:xfrm>
            <a:off x="742507" y="1758870"/>
            <a:ext cx="3627474" cy="4599889"/>
          </a:xfrm>
        </p:spPr>
        <p:txBody>
          <a:bodyPr>
            <a:normAutofit/>
          </a:bodyPr>
          <a:lstStyle/>
          <a:p>
            <a:pPr>
              <a:lnSpc>
                <a:spcPct val="110000"/>
              </a:lnSpc>
              <a:spcBef>
                <a:spcPts val="1200"/>
              </a:spcBef>
            </a:pPr>
            <a:r>
              <a:rPr lang="en-US" dirty="0"/>
              <a:t>Walnuts:</a:t>
            </a:r>
          </a:p>
          <a:p>
            <a:pPr lvl="1">
              <a:lnSpc>
                <a:spcPct val="110000"/>
              </a:lnSpc>
              <a:spcBef>
                <a:spcPts val="1200"/>
              </a:spcBef>
            </a:pPr>
            <a:r>
              <a:rPr lang="en-US" dirty="0"/>
              <a:t>No correlation between yield and ET.</a:t>
            </a:r>
          </a:p>
          <a:p>
            <a:pPr lvl="1">
              <a:lnSpc>
                <a:spcPct val="110000"/>
              </a:lnSpc>
              <a:spcBef>
                <a:spcPts val="1200"/>
              </a:spcBef>
            </a:pPr>
            <a:r>
              <a:rPr lang="en-US" dirty="0"/>
              <a:t>Few, if any orchards are purposely deficit irrigated</a:t>
            </a:r>
          </a:p>
          <a:p>
            <a:pPr lvl="1">
              <a:lnSpc>
                <a:spcPct val="110000"/>
              </a:lnSpc>
              <a:spcBef>
                <a:spcPts val="1200"/>
              </a:spcBef>
            </a:pPr>
            <a:r>
              <a:rPr lang="en-US" dirty="0"/>
              <a:t>Yields are affected by many factors</a:t>
            </a:r>
          </a:p>
        </p:txBody>
      </p:sp>
    </p:spTree>
    <p:extLst>
      <p:ext uri="{BB962C8B-B14F-4D97-AF65-F5344CB8AC3E}">
        <p14:creationId xmlns:p14="http://schemas.microsoft.com/office/powerpoint/2010/main" val="1243564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a:extLst>
            <a:ext uri="{FF2B5EF4-FFF2-40B4-BE49-F238E27FC236}">
              <a16:creationId xmlns:a16="http://schemas.microsoft.com/office/drawing/2014/main" id="{3D8818DC-ED01-45DE-202D-BB0A029B3A1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5BC9D62-9C5E-1DB2-CCC5-96ED6F0C9A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AADEEE09-FE15-A8BC-1613-1416D4D6350E}"/>
              </a:ext>
            </a:extLst>
          </p:cNvPr>
          <p:cNvSpPr>
            <a:spLocks noGrp="1"/>
          </p:cNvSpPr>
          <p:nvPr>
            <p:ph type="title"/>
          </p:nvPr>
        </p:nvSpPr>
        <p:spPr>
          <a:xfrm>
            <a:off x="838200" y="110955"/>
            <a:ext cx="10515600" cy="1325563"/>
          </a:xfrm>
        </p:spPr>
        <p:txBody>
          <a:bodyPr/>
          <a:lstStyle/>
          <a:p>
            <a:r>
              <a:rPr lang="en-US" dirty="0"/>
              <a:t>PI – Conclusion 2: Potential for Demand Reduction using PI on Mid-Large Farms</a:t>
            </a:r>
          </a:p>
        </p:txBody>
      </p:sp>
      <p:sp>
        <p:nvSpPr>
          <p:cNvPr id="6" name="Content Placeholder 5">
            <a:extLst>
              <a:ext uri="{FF2B5EF4-FFF2-40B4-BE49-F238E27FC236}">
                <a16:creationId xmlns:a16="http://schemas.microsoft.com/office/drawing/2014/main" id="{393F82FE-69CA-FEB6-03AE-B7E56DF8D25A}"/>
              </a:ext>
            </a:extLst>
          </p:cNvPr>
          <p:cNvSpPr>
            <a:spLocks noGrp="1"/>
          </p:cNvSpPr>
          <p:nvPr>
            <p:ph idx="1"/>
          </p:nvPr>
        </p:nvSpPr>
        <p:spPr/>
        <p:txBody>
          <a:bodyPr/>
          <a:lstStyle/>
          <a:p>
            <a:r>
              <a:rPr lang="en-US" dirty="0"/>
              <a:t>There is likely little opportunity to reduce crop evapotranspiration (</a:t>
            </a:r>
            <a:r>
              <a:rPr lang="en-US" dirty="0" err="1"/>
              <a:t>ETc</a:t>
            </a:r>
            <a:r>
              <a:rPr lang="en-US" dirty="0"/>
              <a:t>) with irrigation scheduling in medium to large size almond and walnut orchards.</a:t>
            </a:r>
          </a:p>
          <a:p>
            <a:r>
              <a:rPr lang="en-US" dirty="0"/>
              <a:t>PI Technical Bulletins and Case Studies</a:t>
            </a:r>
          </a:p>
          <a:p>
            <a:pPr lvl="1"/>
            <a:r>
              <a:rPr lang="en-US" dirty="0"/>
              <a:t>Methods for Determining When and How Much to Irrigate – growers are optimizing irrigation with technology </a:t>
            </a:r>
          </a:p>
          <a:p>
            <a:pPr lvl="1"/>
            <a:r>
              <a:rPr lang="en-US" dirty="0"/>
              <a:t>Minimizing Midday Irrigation – water savings potential comes with “heavy lift” on farms </a:t>
            </a:r>
          </a:p>
          <a:p>
            <a:pPr marL="457200" lvl="1" indent="0">
              <a:buNone/>
            </a:pPr>
            <a:endParaRPr lang="en-US" dirty="0"/>
          </a:p>
          <a:p>
            <a:endParaRPr lang="en-US" dirty="0"/>
          </a:p>
        </p:txBody>
      </p:sp>
      <p:pic>
        <p:nvPicPr>
          <p:cNvPr id="2" name="Picture 1">
            <a:extLst>
              <a:ext uri="{FF2B5EF4-FFF2-40B4-BE49-F238E27FC236}">
                <a16:creationId xmlns:a16="http://schemas.microsoft.com/office/drawing/2014/main" id="{1FF110DC-0FD7-F9B8-3C6F-3C392EFAB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spTree>
    <p:extLst>
      <p:ext uri="{BB962C8B-B14F-4D97-AF65-F5344CB8AC3E}">
        <p14:creationId xmlns:p14="http://schemas.microsoft.com/office/powerpoint/2010/main" val="1340368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a:extLst>
            <a:ext uri="{FF2B5EF4-FFF2-40B4-BE49-F238E27FC236}">
              <a16:creationId xmlns:a16="http://schemas.microsoft.com/office/drawing/2014/main" id="{E0194EA6-AC7D-3861-B88D-E1D7B0C0EFC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1CE8C7D-D5C9-2470-A910-C7E674E01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9220B724-2F6D-C3EA-875B-B02B05636549}"/>
              </a:ext>
            </a:extLst>
          </p:cNvPr>
          <p:cNvSpPr>
            <a:spLocks noGrp="1"/>
          </p:cNvSpPr>
          <p:nvPr>
            <p:ph type="title"/>
          </p:nvPr>
        </p:nvSpPr>
        <p:spPr>
          <a:xfrm>
            <a:off x="838200" y="110955"/>
            <a:ext cx="10515600" cy="1325563"/>
          </a:xfrm>
        </p:spPr>
        <p:txBody>
          <a:bodyPr/>
          <a:lstStyle/>
          <a:p>
            <a:r>
              <a:rPr lang="en-US" dirty="0"/>
              <a:t>PI – Conclusion 3: Irrigation Systems</a:t>
            </a:r>
          </a:p>
        </p:txBody>
      </p:sp>
      <p:sp>
        <p:nvSpPr>
          <p:cNvPr id="6" name="Content Placeholder 5">
            <a:extLst>
              <a:ext uri="{FF2B5EF4-FFF2-40B4-BE49-F238E27FC236}">
                <a16:creationId xmlns:a16="http://schemas.microsoft.com/office/drawing/2014/main" id="{F0BBF5C2-DF0C-5EA5-E720-E429B0363743}"/>
              </a:ext>
            </a:extLst>
          </p:cNvPr>
          <p:cNvSpPr>
            <a:spLocks noGrp="1"/>
          </p:cNvSpPr>
          <p:nvPr>
            <p:ph idx="1"/>
          </p:nvPr>
        </p:nvSpPr>
        <p:spPr>
          <a:xfrm>
            <a:off x="838200" y="1825625"/>
            <a:ext cx="3829594" cy="4351338"/>
          </a:xfrm>
        </p:spPr>
        <p:txBody>
          <a:bodyPr/>
          <a:lstStyle/>
          <a:p>
            <a:pPr marL="0" indent="0">
              <a:buNone/>
            </a:pPr>
            <a:r>
              <a:rPr lang="en-US" dirty="0"/>
              <a:t>Irrigation system management was more important than irrigation type in maximizing water use and water productivity (water use as a function of yield).  </a:t>
            </a:r>
          </a:p>
        </p:txBody>
      </p:sp>
      <p:pic>
        <p:nvPicPr>
          <p:cNvPr id="7" name="Picture 6">
            <a:extLst>
              <a:ext uri="{FF2B5EF4-FFF2-40B4-BE49-F238E27FC236}">
                <a16:creationId xmlns:a16="http://schemas.microsoft.com/office/drawing/2014/main" id="{DF18BF55-55CF-E6A4-FBA9-32594257BB08}"/>
              </a:ext>
            </a:extLst>
          </p:cNvPr>
          <p:cNvPicPr>
            <a:picLocks noChangeAspect="1"/>
          </p:cNvPicPr>
          <p:nvPr/>
        </p:nvPicPr>
        <p:blipFill>
          <a:blip r:embed="rId4"/>
          <a:stretch>
            <a:fillRect/>
          </a:stretch>
        </p:blipFill>
        <p:spPr>
          <a:xfrm>
            <a:off x="4990012" y="1456509"/>
            <a:ext cx="7201988" cy="5401491"/>
          </a:xfrm>
          <a:prstGeom prst="rect">
            <a:avLst/>
          </a:prstGeom>
          <a:ln>
            <a:solidFill>
              <a:schemeClr val="tx1"/>
            </a:solidFill>
          </a:ln>
        </p:spPr>
      </p:pic>
      <p:pic>
        <p:nvPicPr>
          <p:cNvPr id="2" name="Picture 1">
            <a:extLst>
              <a:ext uri="{FF2B5EF4-FFF2-40B4-BE49-F238E27FC236}">
                <a16:creationId xmlns:a16="http://schemas.microsoft.com/office/drawing/2014/main" id="{1DF5C5BE-C266-A3DE-9F17-F282715C1C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spTree>
    <p:extLst>
      <p:ext uri="{BB962C8B-B14F-4D97-AF65-F5344CB8AC3E}">
        <p14:creationId xmlns:p14="http://schemas.microsoft.com/office/powerpoint/2010/main" val="1410103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a:extLst>
            <a:ext uri="{FF2B5EF4-FFF2-40B4-BE49-F238E27FC236}">
              <a16:creationId xmlns:a16="http://schemas.microsoft.com/office/drawing/2014/main" id="{0934DD56-C06C-BD37-2DE2-D3AECF78C8A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BD3BB3C-FD01-637E-2ED6-94C739D99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1E4AB7F7-3543-5FC7-B99D-F41FBF396AFA}"/>
              </a:ext>
            </a:extLst>
          </p:cNvPr>
          <p:cNvSpPr>
            <a:spLocks noGrp="1"/>
          </p:cNvSpPr>
          <p:nvPr>
            <p:ph type="title"/>
          </p:nvPr>
        </p:nvSpPr>
        <p:spPr>
          <a:xfrm>
            <a:off x="838200" y="129899"/>
            <a:ext cx="10515600" cy="1325563"/>
          </a:xfrm>
        </p:spPr>
        <p:txBody>
          <a:bodyPr/>
          <a:lstStyle/>
          <a:p>
            <a:r>
              <a:rPr lang="en-US" dirty="0"/>
              <a:t>PI – Conclusion 4: Pressure Chambers</a:t>
            </a:r>
          </a:p>
        </p:txBody>
      </p:sp>
      <p:pic>
        <p:nvPicPr>
          <p:cNvPr id="8" name="Picture 7">
            <a:extLst>
              <a:ext uri="{FF2B5EF4-FFF2-40B4-BE49-F238E27FC236}">
                <a16:creationId xmlns:a16="http://schemas.microsoft.com/office/drawing/2014/main" id="{CDBD8225-0552-2165-D215-411438AB1F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5462"/>
            <a:ext cx="7144819" cy="5402538"/>
          </a:xfrm>
          <a:prstGeom prst="rect">
            <a:avLst/>
          </a:prstGeom>
        </p:spPr>
      </p:pic>
      <p:sp>
        <p:nvSpPr>
          <p:cNvPr id="10" name="TextBox 9">
            <a:extLst>
              <a:ext uri="{FF2B5EF4-FFF2-40B4-BE49-F238E27FC236}">
                <a16:creationId xmlns:a16="http://schemas.microsoft.com/office/drawing/2014/main" id="{9FFDF081-AD20-705A-4401-DD9C2EAA8523}"/>
              </a:ext>
            </a:extLst>
          </p:cNvPr>
          <p:cNvSpPr txBox="1"/>
          <p:nvPr/>
        </p:nvSpPr>
        <p:spPr>
          <a:xfrm>
            <a:off x="7470843" y="2505670"/>
            <a:ext cx="3608962" cy="3108543"/>
          </a:xfrm>
          <a:prstGeom prst="rect">
            <a:avLst/>
          </a:prstGeom>
          <a:noFill/>
        </p:spPr>
        <p:txBody>
          <a:bodyPr wrap="square">
            <a:spAutoFit/>
          </a:bodyPr>
          <a:lstStyle/>
          <a:p>
            <a:r>
              <a:rPr lang="en-US" sz="2800" dirty="0">
                <a:effectLst/>
                <a:latin typeface="Aptos" panose="020B0004020202020204" pitchFamily="34" charset="0"/>
                <a:ea typeface="Aptos" panose="020B0004020202020204" pitchFamily="34" charset="0"/>
                <a:cs typeface="Times New Roman" panose="02020603050405020304" pitchFamily="18" charset="0"/>
              </a:rPr>
              <a:t>Walnuts appeared to respond to less irrigation while improving production, though this trend was not the same in almonds</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endParaRPr lang="en-US" dirty="0"/>
          </a:p>
        </p:txBody>
      </p:sp>
      <p:pic>
        <p:nvPicPr>
          <p:cNvPr id="2" name="Picture 1">
            <a:extLst>
              <a:ext uri="{FF2B5EF4-FFF2-40B4-BE49-F238E27FC236}">
                <a16:creationId xmlns:a16="http://schemas.microsoft.com/office/drawing/2014/main" id="{2129A627-6748-F597-F3F9-4A7AE49EF6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spTree>
    <p:extLst>
      <p:ext uri="{BB962C8B-B14F-4D97-AF65-F5344CB8AC3E}">
        <p14:creationId xmlns:p14="http://schemas.microsoft.com/office/powerpoint/2010/main" val="3010676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a:extLst>
            <a:ext uri="{FF2B5EF4-FFF2-40B4-BE49-F238E27FC236}">
              <a16:creationId xmlns:a16="http://schemas.microsoft.com/office/drawing/2014/main" id="{24E42100-23A3-6BBD-9A22-C4408BC9FB2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A1D3133-BD91-FBBD-9B6B-9A6B5FF06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13AA522-F801-EB73-4200-5251C635C12B}"/>
              </a:ext>
            </a:extLst>
          </p:cNvPr>
          <p:cNvSpPr>
            <a:spLocks noGrp="1"/>
          </p:cNvSpPr>
          <p:nvPr>
            <p:ph type="title"/>
          </p:nvPr>
        </p:nvSpPr>
        <p:spPr>
          <a:xfrm>
            <a:off x="838200" y="110955"/>
            <a:ext cx="10515600" cy="1325563"/>
          </a:xfrm>
        </p:spPr>
        <p:txBody>
          <a:bodyPr/>
          <a:lstStyle/>
          <a:p>
            <a:r>
              <a:rPr lang="en-US" dirty="0"/>
              <a:t>PI – Conclusion 5: Potential for Demand Reduction using PI on Small Farms</a:t>
            </a:r>
          </a:p>
        </p:txBody>
      </p:sp>
      <p:pic>
        <p:nvPicPr>
          <p:cNvPr id="8" name="Picture 7">
            <a:extLst>
              <a:ext uri="{FF2B5EF4-FFF2-40B4-BE49-F238E27FC236}">
                <a16:creationId xmlns:a16="http://schemas.microsoft.com/office/drawing/2014/main" id="{6EB82E1F-A608-1ABC-8DF6-AA5B4A729935}"/>
              </a:ext>
            </a:extLst>
          </p:cNvPr>
          <p:cNvPicPr>
            <a:picLocks noChangeAspect="1"/>
          </p:cNvPicPr>
          <p:nvPr/>
        </p:nvPicPr>
        <p:blipFill>
          <a:blip r:embed="rId4"/>
          <a:stretch>
            <a:fillRect/>
          </a:stretch>
        </p:blipFill>
        <p:spPr>
          <a:xfrm>
            <a:off x="4555777" y="1559546"/>
            <a:ext cx="7331423" cy="4617417"/>
          </a:xfrm>
          <a:prstGeom prst="rect">
            <a:avLst/>
          </a:prstGeom>
        </p:spPr>
      </p:pic>
      <p:sp>
        <p:nvSpPr>
          <p:cNvPr id="11" name="Content Placeholder 10">
            <a:extLst>
              <a:ext uri="{FF2B5EF4-FFF2-40B4-BE49-F238E27FC236}">
                <a16:creationId xmlns:a16="http://schemas.microsoft.com/office/drawing/2014/main" id="{3F75EC05-5EC5-4F07-CBC6-B38845BBE36A}"/>
              </a:ext>
            </a:extLst>
          </p:cNvPr>
          <p:cNvSpPr>
            <a:spLocks noGrp="1"/>
          </p:cNvSpPr>
          <p:nvPr>
            <p:ph idx="1"/>
          </p:nvPr>
        </p:nvSpPr>
        <p:spPr>
          <a:xfrm>
            <a:off x="627018" y="1825625"/>
            <a:ext cx="3770812" cy="4617416"/>
          </a:xfrm>
        </p:spPr>
        <p:txBody>
          <a:bodyPr>
            <a:normAutofit fontScale="92500" lnSpcReduction="10000"/>
          </a:bodyPr>
          <a:lstStyle/>
          <a:p>
            <a:r>
              <a:rPr lang="en-US" dirty="0"/>
              <a:t>Butte County Survey (2021) - these technologies are not used as much on small farms. </a:t>
            </a:r>
          </a:p>
          <a:p>
            <a:r>
              <a:rPr lang="en-US" dirty="0"/>
              <a:t>70% of farms are &lt;100 ac and account for 30% of acreage.</a:t>
            </a:r>
          </a:p>
          <a:p>
            <a:r>
              <a:rPr lang="en-US" dirty="0"/>
              <a:t>Highest barrier to pressure chamber adoption overall is labor.</a:t>
            </a:r>
          </a:p>
        </p:txBody>
      </p:sp>
      <p:pic>
        <p:nvPicPr>
          <p:cNvPr id="2" name="Picture 1">
            <a:extLst>
              <a:ext uri="{FF2B5EF4-FFF2-40B4-BE49-F238E27FC236}">
                <a16:creationId xmlns:a16="http://schemas.microsoft.com/office/drawing/2014/main" id="{CB993121-16C8-8671-66D4-006B81A957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spTree>
    <p:extLst>
      <p:ext uri="{BB962C8B-B14F-4D97-AF65-F5344CB8AC3E}">
        <p14:creationId xmlns:p14="http://schemas.microsoft.com/office/powerpoint/2010/main" val="1633801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a:extLst>
            <a:ext uri="{FF2B5EF4-FFF2-40B4-BE49-F238E27FC236}">
              <a16:creationId xmlns:a16="http://schemas.microsoft.com/office/drawing/2014/main" id="{3F43E53A-C5AE-3D3B-E309-14B7F3C7705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57D1C72-5D5D-FB73-5D91-161CC9D82E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1A2694F5-F289-C3C7-14CD-C5310E479F4A}"/>
              </a:ext>
            </a:extLst>
          </p:cNvPr>
          <p:cNvSpPr>
            <a:spLocks noGrp="1"/>
          </p:cNvSpPr>
          <p:nvPr>
            <p:ph type="title"/>
          </p:nvPr>
        </p:nvSpPr>
        <p:spPr>
          <a:xfrm>
            <a:off x="838200" y="110955"/>
            <a:ext cx="10515600" cy="1325563"/>
          </a:xfrm>
        </p:spPr>
        <p:txBody>
          <a:bodyPr/>
          <a:lstStyle/>
          <a:p>
            <a:r>
              <a:rPr lang="en-US" dirty="0"/>
              <a:t>PI – Conclusion 6: Minimizing Midday Irrigation</a:t>
            </a:r>
          </a:p>
        </p:txBody>
      </p:sp>
      <p:sp>
        <p:nvSpPr>
          <p:cNvPr id="3" name="Content Placeholder 2">
            <a:extLst>
              <a:ext uri="{FF2B5EF4-FFF2-40B4-BE49-F238E27FC236}">
                <a16:creationId xmlns:a16="http://schemas.microsoft.com/office/drawing/2014/main" id="{AAE3E9DF-9BD2-48B4-EF7F-3574FCDFE2A2}"/>
              </a:ext>
            </a:extLst>
          </p:cNvPr>
          <p:cNvSpPr>
            <a:spLocks noGrp="1"/>
          </p:cNvSpPr>
          <p:nvPr>
            <p:ph idx="1"/>
          </p:nvPr>
        </p:nvSpPr>
        <p:spPr/>
        <p:txBody>
          <a:bodyPr/>
          <a:lstStyle/>
          <a:p>
            <a:r>
              <a:rPr lang="en-US" dirty="0"/>
              <a:t>Values from literature that need to be locally validated</a:t>
            </a:r>
          </a:p>
          <a:p>
            <a:pPr lvl="1"/>
            <a:r>
              <a:rPr lang="en-US" dirty="0"/>
              <a:t>Potential for saving 7.6 inches of ET</a:t>
            </a:r>
          </a:p>
          <a:p>
            <a:pPr lvl="1"/>
            <a:r>
              <a:rPr lang="en-US" dirty="0"/>
              <a:t>630 ac-ft of groundwater pumping per 1,000 irrigated acres lost to evaporation</a:t>
            </a:r>
          </a:p>
          <a:p>
            <a:r>
              <a:rPr lang="en-US" dirty="0"/>
              <a:t>Target orchards with lower weekly water requirements of mature orchards, more barren soils than vegetation in middles</a:t>
            </a:r>
          </a:p>
          <a:p>
            <a:pPr lvl="1"/>
            <a:r>
              <a:rPr lang="en-US" dirty="0"/>
              <a:t>Micro or mini-sprinkler irrigation</a:t>
            </a:r>
          </a:p>
          <a:p>
            <a:pPr lvl="1"/>
            <a:r>
              <a:rPr lang="en-US" dirty="0"/>
              <a:t>20 to 60 percent canopy cover (3 to 8 years old)</a:t>
            </a:r>
          </a:p>
          <a:p>
            <a:pPr lvl="1"/>
            <a:endParaRPr lang="en-US" dirty="0"/>
          </a:p>
          <a:p>
            <a:pPr lvl="1"/>
            <a:endParaRPr lang="en-US" dirty="0"/>
          </a:p>
          <a:p>
            <a:pPr lvl="1"/>
            <a:endParaRPr lang="en-US" dirty="0"/>
          </a:p>
        </p:txBody>
      </p:sp>
      <p:pic>
        <p:nvPicPr>
          <p:cNvPr id="2" name="Picture 1">
            <a:extLst>
              <a:ext uri="{FF2B5EF4-FFF2-40B4-BE49-F238E27FC236}">
                <a16:creationId xmlns:a16="http://schemas.microsoft.com/office/drawing/2014/main" id="{A4367990-5D67-8679-FC1F-2DC8E2EA38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spTree>
    <p:extLst>
      <p:ext uri="{BB962C8B-B14F-4D97-AF65-F5344CB8AC3E}">
        <p14:creationId xmlns:p14="http://schemas.microsoft.com/office/powerpoint/2010/main" val="942698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a:extLst>
            <a:ext uri="{FF2B5EF4-FFF2-40B4-BE49-F238E27FC236}">
              <a16:creationId xmlns:a16="http://schemas.microsoft.com/office/drawing/2014/main" id="{3D15D574-2A77-213C-5268-6BFB3E41714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30A7327-0E97-FBD0-56C1-02960C5DB9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024"/>
            <a:ext cx="12192000" cy="6941023"/>
          </a:xfrm>
          <a:prstGeom prst="rect">
            <a:avLst/>
          </a:prstGeom>
        </p:spPr>
      </p:pic>
      <p:sp>
        <p:nvSpPr>
          <p:cNvPr id="4" name="Title 3">
            <a:extLst>
              <a:ext uri="{FF2B5EF4-FFF2-40B4-BE49-F238E27FC236}">
                <a16:creationId xmlns:a16="http://schemas.microsoft.com/office/drawing/2014/main" id="{A4A03114-73B1-B47B-E9A5-3F9DB138E358}"/>
              </a:ext>
            </a:extLst>
          </p:cNvPr>
          <p:cNvSpPr>
            <a:spLocks noGrp="1"/>
          </p:cNvSpPr>
          <p:nvPr>
            <p:ph type="title"/>
          </p:nvPr>
        </p:nvSpPr>
        <p:spPr>
          <a:xfrm>
            <a:off x="233464" y="-83022"/>
            <a:ext cx="11120336" cy="1310932"/>
          </a:xfrm>
        </p:spPr>
        <p:txBody>
          <a:bodyPr/>
          <a:lstStyle/>
          <a:p>
            <a:r>
              <a:rPr lang="en-US" dirty="0"/>
              <a:t>PI – Summary of Conclusions</a:t>
            </a:r>
          </a:p>
        </p:txBody>
      </p:sp>
      <p:sp>
        <p:nvSpPr>
          <p:cNvPr id="6" name="Content Placeholder 5">
            <a:extLst>
              <a:ext uri="{FF2B5EF4-FFF2-40B4-BE49-F238E27FC236}">
                <a16:creationId xmlns:a16="http://schemas.microsoft.com/office/drawing/2014/main" id="{241FE613-73B7-4E44-8617-DDA5422CC412}"/>
              </a:ext>
            </a:extLst>
          </p:cNvPr>
          <p:cNvSpPr>
            <a:spLocks noGrp="1"/>
          </p:cNvSpPr>
          <p:nvPr>
            <p:ph idx="1"/>
          </p:nvPr>
        </p:nvSpPr>
        <p:spPr>
          <a:xfrm>
            <a:off x="838200" y="1828801"/>
            <a:ext cx="10515600" cy="4841965"/>
          </a:xfrm>
        </p:spPr>
        <p:txBody>
          <a:bodyPr>
            <a:normAutofit/>
          </a:bodyPr>
          <a:lstStyle/>
          <a:p>
            <a:pPr marL="514350" indent="-514350">
              <a:lnSpc>
                <a:spcPct val="110000"/>
              </a:lnSpc>
              <a:spcBef>
                <a:spcPts val="0"/>
              </a:spcBef>
              <a:spcAft>
                <a:spcPts val="600"/>
              </a:spcAft>
              <a:buFont typeface="+mj-lt"/>
              <a:buAutoNum type="arabicPeriod"/>
            </a:pPr>
            <a:r>
              <a:rPr lang="en-US" dirty="0"/>
              <a:t>The PI pilot study demonstrated how ET and yield </a:t>
            </a:r>
            <a:r>
              <a:rPr lang="en-US" i="1" dirty="0"/>
              <a:t>can</a:t>
            </a:r>
            <a:r>
              <a:rPr lang="en-US" dirty="0"/>
              <a:t> be used to determine orchards with non-beneficial ET. </a:t>
            </a:r>
          </a:p>
          <a:p>
            <a:pPr marL="514350" indent="-514350">
              <a:lnSpc>
                <a:spcPct val="110000"/>
              </a:lnSpc>
              <a:spcBef>
                <a:spcPts val="0"/>
              </a:spcBef>
              <a:spcAft>
                <a:spcPts val="600"/>
              </a:spcAft>
              <a:buFont typeface="+mj-lt"/>
              <a:buAutoNum type="arabicPeriod"/>
            </a:pPr>
            <a:r>
              <a:rPr lang="en-US" dirty="0"/>
              <a:t>There is little evidence from the PI pilot study that there is substantial opportunity to reduce ET with precision irrigation in medium to large almond and walnut farms. </a:t>
            </a:r>
          </a:p>
          <a:p>
            <a:pPr marL="514350" indent="-514350">
              <a:lnSpc>
                <a:spcPct val="110000"/>
              </a:lnSpc>
              <a:spcBef>
                <a:spcPts val="0"/>
              </a:spcBef>
              <a:spcAft>
                <a:spcPts val="600"/>
              </a:spcAft>
              <a:buFont typeface="+mj-lt"/>
              <a:buAutoNum type="arabicPeriod"/>
            </a:pPr>
            <a:r>
              <a:rPr lang="en-US" dirty="0"/>
              <a:t>Irrigation system management was more important than irrigation type in maximizing water use and water productivity (water use as a function of yield).  </a:t>
            </a:r>
          </a:p>
          <a:p>
            <a:pPr marL="514350" indent="-514350">
              <a:lnSpc>
                <a:spcPct val="110000"/>
              </a:lnSpc>
              <a:spcBef>
                <a:spcPts val="0"/>
              </a:spcBef>
              <a:spcAft>
                <a:spcPts val="600"/>
              </a:spcAft>
              <a:buFont typeface="+mj-lt"/>
              <a:buAutoNum type="arabicPeriod"/>
            </a:pPr>
            <a:endParaRPr lang="en-US" dirty="0"/>
          </a:p>
        </p:txBody>
      </p:sp>
      <p:pic>
        <p:nvPicPr>
          <p:cNvPr id="2" name="Picture 1">
            <a:extLst>
              <a:ext uri="{FF2B5EF4-FFF2-40B4-BE49-F238E27FC236}">
                <a16:creationId xmlns:a16="http://schemas.microsoft.com/office/drawing/2014/main" id="{802F681E-307E-E117-D6B5-4690D8A955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spTree>
    <p:extLst>
      <p:ext uri="{BB962C8B-B14F-4D97-AF65-F5344CB8AC3E}">
        <p14:creationId xmlns:p14="http://schemas.microsoft.com/office/powerpoint/2010/main" val="4009742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a:extLst>
            <a:ext uri="{FF2B5EF4-FFF2-40B4-BE49-F238E27FC236}">
              <a16:creationId xmlns:a16="http://schemas.microsoft.com/office/drawing/2014/main" id="{F64CD78A-B6F4-CB92-C849-FCEA1435CF5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039079A-9C5E-8030-D6AB-F551664500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024"/>
            <a:ext cx="12192000" cy="6941023"/>
          </a:xfrm>
          <a:prstGeom prst="rect">
            <a:avLst/>
          </a:prstGeom>
        </p:spPr>
      </p:pic>
      <p:sp>
        <p:nvSpPr>
          <p:cNvPr id="4" name="Title 3">
            <a:extLst>
              <a:ext uri="{FF2B5EF4-FFF2-40B4-BE49-F238E27FC236}">
                <a16:creationId xmlns:a16="http://schemas.microsoft.com/office/drawing/2014/main" id="{920A2B88-FF5E-29A5-38F4-ED2C7E4B8B76}"/>
              </a:ext>
            </a:extLst>
          </p:cNvPr>
          <p:cNvSpPr>
            <a:spLocks noGrp="1"/>
          </p:cNvSpPr>
          <p:nvPr>
            <p:ph type="title"/>
          </p:nvPr>
        </p:nvSpPr>
        <p:spPr>
          <a:xfrm>
            <a:off x="233464" y="-83022"/>
            <a:ext cx="11120336" cy="1310932"/>
          </a:xfrm>
        </p:spPr>
        <p:txBody>
          <a:bodyPr/>
          <a:lstStyle/>
          <a:p>
            <a:r>
              <a:rPr lang="en-US" dirty="0"/>
              <a:t>PI – Summary of Conclusions</a:t>
            </a:r>
          </a:p>
        </p:txBody>
      </p:sp>
      <p:sp>
        <p:nvSpPr>
          <p:cNvPr id="6" name="Content Placeholder 5">
            <a:extLst>
              <a:ext uri="{FF2B5EF4-FFF2-40B4-BE49-F238E27FC236}">
                <a16:creationId xmlns:a16="http://schemas.microsoft.com/office/drawing/2014/main" id="{DE28F816-4F07-AD96-F057-009693FF436C}"/>
              </a:ext>
            </a:extLst>
          </p:cNvPr>
          <p:cNvSpPr>
            <a:spLocks noGrp="1"/>
          </p:cNvSpPr>
          <p:nvPr>
            <p:ph idx="1"/>
          </p:nvPr>
        </p:nvSpPr>
        <p:spPr>
          <a:xfrm>
            <a:off x="838200" y="1445624"/>
            <a:ext cx="10515600" cy="5227550"/>
          </a:xfrm>
        </p:spPr>
        <p:txBody>
          <a:bodyPr>
            <a:normAutofit/>
          </a:bodyPr>
          <a:lstStyle/>
          <a:p>
            <a:pPr marL="514350" indent="-514350">
              <a:lnSpc>
                <a:spcPct val="110000"/>
              </a:lnSpc>
              <a:spcBef>
                <a:spcPts val="0"/>
              </a:spcBef>
              <a:spcAft>
                <a:spcPts val="600"/>
              </a:spcAft>
              <a:buFont typeface="+mj-lt"/>
              <a:buAutoNum type="arabicPeriod" startAt="4"/>
            </a:pPr>
            <a:r>
              <a:rPr lang="en-US" dirty="0"/>
              <a:t>Walnuts appeared to respond to less irrigation while improving production, though this trend was not the same in almonds. </a:t>
            </a:r>
          </a:p>
          <a:p>
            <a:pPr marL="514350" indent="-514350">
              <a:lnSpc>
                <a:spcPct val="110000"/>
              </a:lnSpc>
              <a:spcBef>
                <a:spcPts val="0"/>
              </a:spcBef>
              <a:spcAft>
                <a:spcPts val="600"/>
              </a:spcAft>
              <a:buFont typeface="+mj-lt"/>
              <a:buAutoNum type="arabicPeriod" startAt="4"/>
            </a:pPr>
            <a:r>
              <a:rPr lang="en-US" dirty="0"/>
              <a:t>There may be more potential for improved water management, including both irrigation efficiency and minimizing non-beneficial ET, on small farms. Farms &lt;100 acres represent 30% of acreage. </a:t>
            </a:r>
          </a:p>
          <a:p>
            <a:pPr marL="514350" indent="-514350">
              <a:lnSpc>
                <a:spcPct val="110000"/>
              </a:lnSpc>
              <a:spcBef>
                <a:spcPts val="0"/>
              </a:spcBef>
              <a:spcAft>
                <a:spcPts val="600"/>
              </a:spcAft>
              <a:buFont typeface="+mj-lt"/>
              <a:buAutoNum type="arabicPeriod" startAt="4"/>
            </a:pPr>
            <a:r>
              <a:rPr lang="en-US" dirty="0"/>
              <a:t>There may be potential to reduce the evaporation portion of ET by using more nighttime irrigation and less daytime irrigation. </a:t>
            </a:r>
          </a:p>
        </p:txBody>
      </p:sp>
      <p:pic>
        <p:nvPicPr>
          <p:cNvPr id="2" name="Picture 1">
            <a:extLst>
              <a:ext uri="{FF2B5EF4-FFF2-40B4-BE49-F238E27FC236}">
                <a16:creationId xmlns:a16="http://schemas.microsoft.com/office/drawing/2014/main" id="{B4662D60-FCE2-1EF1-D862-5880912E9E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spTree>
    <p:extLst>
      <p:ext uri="{BB962C8B-B14F-4D97-AF65-F5344CB8AC3E}">
        <p14:creationId xmlns:p14="http://schemas.microsoft.com/office/powerpoint/2010/main" val="249469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a:extLst>
            <a:ext uri="{FF2B5EF4-FFF2-40B4-BE49-F238E27FC236}">
              <a16:creationId xmlns:a16="http://schemas.microsoft.com/office/drawing/2014/main" id="{B2987149-0C84-F7DF-8673-8868B613EB4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E3F5B26-CD64-9A95-FAE5-F085AA569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024"/>
            <a:ext cx="12192000" cy="6941023"/>
          </a:xfrm>
          <a:prstGeom prst="rect">
            <a:avLst/>
          </a:prstGeom>
        </p:spPr>
      </p:pic>
      <p:sp>
        <p:nvSpPr>
          <p:cNvPr id="4" name="Title 3">
            <a:extLst>
              <a:ext uri="{FF2B5EF4-FFF2-40B4-BE49-F238E27FC236}">
                <a16:creationId xmlns:a16="http://schemas.microsoft.com/office/drawing/2014/main" id="{AFB630F3-269B-0426-258C-C89129BF8444}"/>
              </a:ext>
            </a:extLst>
          </p:cNvPr>
          <p:cNvSpPr>
            <a:spLocks noGrp="1"/>
          </p:cNvSpPr>
          <p:nvPr>
            <p:ph type="title"/>
          </p:nvPr>
        </p:nvSpPr>
        <p:spPr>
          <a:xfrm>
            <a:off x="233464" y="-83023"/>
            <a:ext cx="11120336" cy="1773711"/>
          </a:xfrm>
        </p:spPr>
        <p:txBody>
          <a:bodyPr/>
          <a:lstStyle/>
          <a:p>
            <a:r>
              <a:rPr lang="en-US" dirty="0"/>
              <a:t>Recommendations</a:t>
            </a:r>
          </a:p>
        </p:txBody>
      </p:sp>
      <p:sp>
        <p:nvSpPr>
          <p:cNvPr id="6" name="Content Placeholder 5">
            <a:extLst>
              <a:ext uri="{FF2B5EF4-FFF2-40B4-BE49-F238E27FC236}">
                <a16:creationId xmlns:a16="http://schemas.microsoft.com/office/drawing/2014/main" id="{AE9291BB-8A28-D33F-404C-29E17D3A10C7}"/>
              </a:ext>
            </a:extLst>
          </p:cNvPr>
          <p:cNvSpPr>
            <a:spLocks noGrp="1"/>
          </p:cNvSpPr>
          <p:nvPr>
            <p:ph idx="1"/>
          </p:nvPr>
        </p:nvSpPr>
        <p:spPr>
          <a:xfrm>
            <a:off x="838200" y="1564367"/>
            <a:ext cx="10515600" cy="4847549"/>
          </a:xfrm>
        </p:spPr>
        <p:txBody>
          <a:bodyPr>
            <a:normAutofit fontScale="70000" lnSpcReduction="20000"/>
          </a:bodyPr>
          <a:lstStyle/>
          <a:p>
            <a:pPr marL="0" indent="0">
              <a:lnSpc>
                <a:spcPct val="110000"/>
              </a:lnSpc>
              <a:spcBef>
                <a:spcPts val="0"/>
              </a:spcBef>
              <a:spcAft>
                <a:spcPts val="600"/>
              </a:spcAft>
              <a:buNone/>
            </a:pPr>
            <a:r>
              <a:rPr lang="en-US" dirty="0"/>
              <a:t>EOR	</a:t>
            </a:r>
          </a:p>
          <a:p>
            <a:pPr lvl="1">
              <a:lnSpc>
                <a:spcPct val="110000"/>
              </a:lnSpc>
              <a:spcBef>
                <a:spcPts val="0"/>
              </a:spcBef>
              <a:spcAft>
                <a:spcPts val="600"/>
              </a:spcAft>
            </a:pPr>
            <a:r>
              <a:rPr lang="en-US" dirty="0"/>
              <a:t>Apply economic and financial analysis to standardize and compare EOR, PI and other PMA costs per AF  </a:t>
            </a:r>
          </a:p>
          <a:p>
            <a:pPr lvl="1">
              <a:lnSpc>
                <a:spcPct val="110000"/>
              </a:lnSpc>
              <a:spcBef>
                <a:spcPts val="0"/>
              </a:spcBef>
              <a:spcAft>
                <a:spcPts val="600"/>
              </a:spcAft>
            </a:pPr>
            <a:r>
              <a:rPr lang="en-US" dirty="0"/>
              <a:t>Implement first with small-scale or pilot study </a:t>
            </a:r>
          </a:p>
          <a:p>
            <a:pPr marL="0" indent="0">
              <a:lnSpc>
                <a:spcPct val="110000"/>
              </a:lnSpc>
              <a:spcBef>
                <a:spcPts val="0"/>
              </a:spcBef>
              <a:spcAft>
                <a:spcPts val="600"/>
              </a:spcAft>
              <a:buNone/>
            </a:pPr>
            <a:r>
              <a:rPr lang="en-US" dirty="0"/>
              <a:t>PI</a:t>
            </a:r>
          </a:p>
          <a:p>
            <a:pPr lvl="1">
              <a:lnSpc>
                <a:spcPct val="120000"/>
              </a:lnSpc>
              <a:spcBef>
                <a:spcPts val="0"/>
              </a:spcBef>
              <a:spcAft>
                <a:spcPts val="600"/>
              </a:spcAft>
            </a:pPr>
            <a:r>
              <a:rPr lang="en-US" dirty="0"/>
              <a:t>If the Vina GSA wishes to pursue identification of non-beneficial ET in almond and walnut orchards, it would need multiple years of yield and ET data from orchards to determine how non-beneficial ET occurs. </a:t>
            </a:r>
          </a:p>
          <a:p>
            <a:pPr lvl="1">
              <a:lnSpc>
                <a:spcPct val="120000"/>
              </a:lnSpc>
              <a:spcBef>
                <a:spcPts val="0"/>
              </a:spcBef>
              <a:spcAft>
                <a:spcPts val="600"/>
              </a:spcAft>
            </a:pPr>
            <a:r>
              <a:rPr lang="en-US" dirty="0"/>
              <a:t>To maximize demand reduction from efforts, the Vina GSA should investigate acreage and technology adoption by farm size, then determine potential demand reduction.</a:t>
            </a:r>
          </a:p>
          <a:p>
            <a:pPr lvl="1">
              <a:lnSpc>
                <a:spcPct val="120000"/>
              </a:lnSpc>
              <a:spcBef>
                <a:spcPts val="0"/>
              </a:spcBef>
              <a:spcAft>
                <a:spcPts val="600"/>
              </a:spcAft>
            </a:pPr>
            <a:r>
              <a:rPr lang="en-US" dirty="0"/>
              <a:t>The Vina GSA should focus its efforts related to specific irrigation management practices on the use of pressure chambers as components of an advanced technology approach to irrigation scheduling, either through outreach and education and/or incentivizing technology, particularly in walnut production. </a:t>
            </a:r>
          </a:p>
          <a:p>
            <a:pPr lvl="1">
              <a:lnSpc>
                <a:spcPct val="120000"/>
              </a:lnSpc>
              <a:spcBef>
                <a:spcPts val="0"/>
              </a:spcBef>
              <a:spcAft>
                <a:spcPts val="600"/>
              </a:spcAft>
            </a:pPr>
            <a:r>
              <a:rPr lang="en-US" dirty="0"/>
              <a:t>If the Vina GSA wishes to pursue a move away from midday irrigation, education and outreach would be needed on the associated financial savings, and potentially assistance in implementing automation.</a:t>
            </a:r>
          </a:p>
          <a:p>
            <a:pPr marL="0" indent="0">
              <a:lnSpc>
                <a:spcPct val="110000"/>
              </a:lnSpc>
              <a:spcBef>
                <a:spcPts val="0"/>
              </a:spcBef>
              <a:spcAft>
                <a:spcPts val="600"/>
              </a:spcAft>
              <a:buNone/>
            </a:pPr>
            <a:endParaRPr lang="en-US" dirty="0"/>
          </a:p>
        </p:txBody>
      </p:sp>
      <p:pic>
        <p:nvPicPr>
          <p:cNvPr id="2" name="Picture 1">
            <a:extLst>
              <a:ext uri="{FF2B5EF4-FFF2-40B4-BE49-F238E27FC236}">
                <a16:creationId xmlns:a16="http://schemas.microsoft.com/office/drawing/2014/main" id="{0A5155E8-33C7-CE93-A191-C648E9B3E7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spTree>
    <p:extLst>
      <p:ext uri="{BB962C8B-B14F-4D97-AF65-F5344CB8AC3E}">
        <p14:creationId xmlns:p14="http://schemas.microsoft.com/office/powerpoint/2010/main" val="2580490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a:extLst>
            <a:ext uri="{FF2B5EF4-FFF2-40B4-BE49-F238E27FC236}">
              <a16:creationId xmlns:a16="http://schemas.microsoft.com/office/drawing/2014/main" id="{8E93CD24-6418-7151-543C-F211549DB52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15045F0-50FA-698D-6528-7D0176177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ACA5EF6B-CF77-BDCF-07FD-9EC4C231D04A}"/>
              </a:ext>
            </a:extLst>
          </p:cNvPr>
          <p:cNvSpPr>
            <a:spLocks noGrp="1"/>
          </p:cNvSpPr>
          <p:nvPr>
            <p:ph type="title"/>
          </p:nvPr>
        </p:nvSpPr>
        <p:spPr/>
        <p:txBody>
          <a:bodyPr/>
          <a:lstStyle/>
          <a:p>
            <a:r>
              <a:rPr lang="en-US" dirty="0"/>
              <a:t>Spatial Data for Pilot Studies - ET</a:t>
            </a:r>
          </a:p>
        </p:txBody>
      </p:sp>
      <p:pic>
        <p:nvPicPr>
          <p:cNvPr id="2" name="Content Placeholder 1" descr="A map of a rural area&#10;&#10;Description automatically generated">
            <a:extLst>
              <a:ext uri="{FF2B5EF4-FFF2-40B4-BE49-F238E27FC236}">
                <a16:creationId xmlns:a16="http://schemas.microsoft.com/office/drawing/2014/main" id="{C1C7509C-1CC7-D387-CE0C-029DDCEE13B1}"/>
              </a:ext>
            </a:extLst>
          </p:cNvPr>
          <p:cNvPicPr>
            <a:picLocks noGrp="1" noChangeAspect="1"/>
          </p:cNvPicPr>
          <p:nvPr>
            <p:ph idx="1"/>
          </p:nvPr>
        </p:nvPicPr>
        <p:blipFill rotWithShape="1">
          <a:blip r:embed="rId4" r:link="rId5">
            <a:extLst>
              <a:ext uri="{28A0092B-C50C-407E-A947-70E740481C1C}">
                <a14:useLocalDpi xmlns:a14="http://schemas.microsoft.com/office/drawing/2010/main" val="0"/>
              </a:ext>
            </a:extLst>
          </a:blip>
          <a:srcRect l="9936" t="5613" r="33013" b="20462"/>
          <a:stretch/>
        </p:blipFill>
        <p:spPr bwMode="auto">
          <a:xfrm>
            <a:off x="2178780" y="1458488"/>
            <a:ext cx="6346082" cy="5399512"/>
          </a:xfrm>
          <a:prstGeom prst="rect">
            <a:avLst/>
          </a:prstGeom>
          <a:noFill/>
          <a:ln>
            <a:noFill/>
          </a:ln>
          <a:extLst>
            <a:ext uri="{53640926-AAD7-44D8-BBD7-CCE9431645EC}">
              <a14:shadowObscured xmlns:a14="http://schemas.microsoft.com/office/drawing/2010/main"/>
            </a:ext>
          </a:extLst>
        </p:spPr>
      </p:pic>
      <p:pic>
        <p:nvPicPr>
          <p:cNvPr id="3" name="Picture 2" descr="A picture containing tree, outdoor, ground, plant&#10;&#10;Description automatically generated">
            <a:extLst>
              <a:ext uri="{FF2B5EF4-FFF2-40B4-BE49-F238E27FC236}">
                <a16:creationId xmlns:a16="http://schemas.microsoft.com/office/drawing/2014/main" id="{ED8FEF51-CC08-4BDD-2BE4-ABC4C4AA041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0166"/>
          <a:stretch/>
        </p:blipFill>
        <p:spPr>
          <a:xfrm>
            <a:off x="8690321" y="1458488"/>
            <a:ext cx="3351684" cy="5399512"/>
          </a:xfrm>
          <a:prstGeom prst="rect">
            <a:avLst/>
          </a:prstGeom>
        </p:spPr>
      </p:pic>
      <p:pic>
        <p:nvPicPr>
          <p:cNvPr id="7" name="Picture 6">
            <a:extLst>
              <a:ext uri="{FF2B5EF4-FFF2-40B4-BE49-F238E27FC236}">
                <a16:creationId xmlns:a16="http://schemas.microsoft.com/office/drawing/2014/main" id="{6830AFEE-29C8-D9CA-7AF5-5EEF9E584A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321" y="6292068"/>
            <a:ext cx="1844139" cy="401614"/>
          </a:xfrm>
          <a:prstGeom prst="rect">
            <a:avLst/>
          </a:prstGeom>
        </p:spPr>
      </p:pic>
    </p:spTree>
    <p:extLst>
      <p:ext uri="{BB962C8B-B14F-4D97-AF65-F5344CB8AC3E}">
        <p14:creationId xmlns:p14="http://schemas.microsoft.com/office/powerpoint/2010/main" val="1297757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15EDD-0B4A-9C0A-E2EA-E829A474C1FC}"/>
              </a:ext>
            </a:extLst>
          </p:cNvPr>
          <p:cNvSpPr>
            <a:spLocks noGrp="1"/>
          </p:cNvSpPr>
          <p:nvPr>
            <p:ph type="title"/>
          </p:nvPr>
        </p:nvSpPr>
        <p:spPr/>
        <p:txBody>
          <a:bodyPr/>
          <a:lstStyle/>
          <a:p>
            <a:r>
              <a:rPr lang="en-US" dirty="0"/>
              <a:t>EOR Program Concepts</a:t>
            </a:r>
          </a:p>
        </p:txBody>
      </p:sp>
      <p:sp>
        <p:nvSpPr>
          <p:cNvPr id="3" name="Content Placeholder 2">
            <a:extLst>
              <a:ext uri="{FF2B5EF4-FFF2-40B4-BE49-F238E27FC236}">
                <a16:creationId xmlns:a16="http://schemas.microsoft.com/office/drawing/2014/main" id="{BF4CFCEC-7CA4-EB83-ED22-46B0E0156428}"/>
              </a:ext>
            </a:extLst>
          </p:cNvPr>
          <p:cNvSpPr>
            <a:spLocks noGrp="1"/>
          </p:cNvSpPr>
          <p:nvPr>
            <p:ph idx="1"/>
          </p:nvPr>
        </p:nvSpPr>
        <p:spPr/>
        <p:txBody>
          <a:bodyPr>
            <a:normAutofit fontScale="92500" lnSpcReduction="20000"/>
          </a:bodyPr>
          <a:lstStyle/>
          <a:p>
            <a:r>
              <a:rPr lang="en-US" dirty="0"/>
              <a:t>Incentivize extended replanting period</a:t>
            </a:r>
          </a:p>
          <a:p>
            <a:pPr lvl="1"/>
            <a:r>
              <a:rPr lang="en-US" dirty="0"/>
              <a:t>Cover crop or other activities during idle period</a:t>
            </a:r>
          </a:p>
          <a:p>
            <a:pPr lvl="1"/>
            <a:r>
              <a:rPr lang="en-US" dirty="0"/>
              <a:t>Evaluated idle period 1 – 3 years </a:t>
            </a:r>
          </a:p>
          <a:p>
            <a:r>
              <a:rPr lang="en-US" dirty="0"/>
              <a:t>Incentive payment compensates for the present value of forgone income during the idle period</a:t>
            </a:r>
          </a:p>
          <a:p>
            <a:pPr lvl="1"/>
            <a:r>
              <a:rPr lang="en-US" dirty="0"/>
              <a:t>Land costs, taxes, overhead; delayed replanting costs; delayed income</a:t>
            </a:r>
          </a:p>
          <a:p>
            <a:pPr lvl="1"/>
            <a:r>
              <a:rPr lang="en-US" dirty="0"/>
              <a:t>Range reflects different costs and prices</a:t>
            </a:r>
          </a:p>
          <a:p>
            <a:r>
              <a:rPr lang="en-US" dirty="0"/>
              <a:t>Water savings</a:t>
            </a:r>
          </a:p>
          <a:p>
            <a:pPr lvl="1"/>
            <a:r>
              <a:rPr lang="en-US" dirty="0"/>
              <a:t>Measured as AW or ET</a:t>
            </a:r>
          </a:p>
          <a:p>
            <a:pPr lvl="1"/>
            <a:r>
              <a:rPr lang="en-US" dirty="0"/>
              <a:t>Measured as annual amount or amount over life of the orchard</a:t>
            </a:r>
          </a:p>
        </p:txBody>
      </p:sp>
      <p:sp>
        <p:nvSpPr>
          <p:cNvPr id="4" name="Slide Number Placeholder 3">
            <a:extLst>
              <a:ext uri="{FF2B5EF4-FFF2-40B4-BE49-F238E27FC236}">
                <a16:creationId xmlns:a16="http://schemas.microsoft.com/office/drawing/2014/main" id="{C4BFB746-CFE9-DAB9-00A7-BE8B5313E3D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D485EE9-AA9C-0340-9200-71D42E9B2B04}" type="slidenum">
              <a:rPr kumimoji="0" lang="en-US" sz="1000" b="0" i="1" u="none" strike="noStrike" kern="1200" cap="none" spc="0" normalizeH="0" baseline="0" noProof="0" smtClean="0">
                <a:ln>
                  <a:noFill/>
                </a:ln>
                <a:solidFill>
                  <a:srgbClr val="0D75B8"/>
                </a:solidFill>
                <a:effectLst/>
                <a:uLnTx/>
                <a:uFillTx/>
                <a:latin typeface="Century Gothic"/>
                <a:ea typeface="+mn-ea"/>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en-US" sz="1000" b="0" i="1" u="none" strike="noStrike" kern="1200" cap="none" spc="0" normalizeH="0" baseline="0" noProof="0" dirty="0">
              <a:ln>
                <a:noFill/>
              </a:ln>
              <a:solidFill>
                <a:srgbClr val="0D75B8"/>
              </a:solidFill>
              <a:effectLst/>
              <a:uLnTx/>
              <a:uFillTx/>
              <a:latin typeface="Century Gothic"/>
              <a:ea typeface="+mn-ea"/>
            </a:endParaRPr>
          </a:p>
        </p:txBody>
      </p:sp>
    </p:spTree>
    <p:extLst>
      <p:ext uri="{BB962C8B-B14F-4D97-AF65-F5344CB8AC3E}">
        <p14:creationId xmlns:p14="http://schemas.microsoft.com/office/powerpoint/2010/main" val="218031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FA46-EA90-6EAD-5F36-706C6DCE9A37}"/>
              </a:ext>
            </a:extLst>
          </p:cNvPr>
          <p:cNvSpPr>
            <a:spLocks noGrp="1"/>
          </p:cNvSpPr>
          <p:nvPr>
            <p:ph type="title"/>
          </p:nvPr>
        </p:nvSpPr>
        <p:spPr/>
        <p:txBody>
          <a:bodyPr>
            <a:normAutofit/>
          </a:bodyPr>
          <a:lstStyle/>
          <a:p>
            <a:r>
              <a:rPr lang="en-US" sz="3800" dirty="0"/>
              <a:t>EOR Incentive Payment Range (1 Year Idle)</a:t>
            </a:r>
          </a:p>
        </p:txBody>
      </p:sp>
      <p:sp>
        <p:nvSpPr>
          <p:cNvPr id="3" name="Content Placeholder 2">
            <a:extLst>
              <a:ext uri="{FF2B5EF4-FFF2-40B4-BE49-F238E27FC236}">
                <a16:creationId xmlns:a16="http://schemas.microsoft.com/office/drawing/2014/main" id="{444C8977-A61A-7DEC-9854-3F5023398DF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115AEB2-00B7-8405-AA4A-29B2233D5755}"/>
              </a:ext>
            </a:extLst>
          </p:cNvPr>
          <p:cNvSpPr>
            <a:spLocks noGrp="1"/>
          </p:cNvSpPr>
          <p:nvPr>
            <p:ph type="sldNum" sz="quarter" idx="12"/>
          </p:nvPr>
        </p:nvSpPr>
        <p:spPr/>
        <p:txBody>
          <a:bodyPr/>
          <a:lstStyle/>
          <a:p>
            <a:fld id="{BD485EE9-AA9C-0340-9200-71D42E9B2B04}" type="slidenum">
              <a:rPr lang="en-US" smtClean="0"/>
              <a:pPr/>
              <a:t>21</a:t>
            </a:fld>
            <a:endParaRPr lang="en-US" dirty="0"/>
          </a:p>
        </p:txBody>
      </p:sp>
      <p:pic>
        <p:nvPicPr>
          <p:cNvPr id="6" name="Picture 5">
            <a:extLst>
              <a:ext uri="{FF2B5EF4-FFF2-40B4-BE49-F238E27FC236}">
                <a16:creationId xmlns:a16="http://schemas.microsoft.com/office/drawing/2014/main" id="{947FC79F-751E-7E58-2A20-5A43DD7581F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04298" y="1505540"/>
            <a:ext cx="11583404" cy="4715283"/>
          </a:xfrm>
          <a:prstGeom prst="rect">
            <a:avLst/>
          </a:prstGeom>
        </p:spPr>
      </p:pic>
    </p:spTree>
    <p:extLst>
      <p:ext uri="{BB962C8B-B14F-4D97-AF65-F5344CB8AC3E}">
        <p14:creationId xmlns:p14="http://schemas.microsoft.com/office/powerpoint/2010/main" val="227364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101A-9715-C391-A0F0-6CD47921943D}"/>
              </a:ext>
            </a:extLst>
          </p:cNvPr>
          <p:cNvSpPr>
            <a:spLocks noGrp="1"/>
          </p:cNvSpPr>
          <p:nvPr>
            <p:ph type="title"/>
          </p:nvPr>
        </p:nvSpPr>
        <p:spPr>
          <a:xfrm>
            <a:off x="1224904" y="274638"/>
            <a:ext cx="10760018" cy="1143000"/>
          </a:xfrm>
        </p:spPr>
        <p:txBody>
          <a:bodyPr>
            <a:normAutofit/>
          </a:bodyPr>
          <a:lstStyle/>
          <a:p>
            <a:r>
              <a:rPr lang="en-US" sz="3200" dirty="0"/>
              <a:t>Annualized Cost of EOR AW Savings (1 Year Idle)</a:t>
            </a:r>
          </a:p>
        </p:txBody>
      </p:sp>
      <p:sp>
        <p:nvSpPr>
          <p:cNvPr id="4" name="Slide Number Placeholder 3">
            <a:extLst>
              <a:ext uri="{FF2B5EF4-FFF2-40B4-BE49-F238E27FC236}">
                <a16:creationId xmlns:a16="http://schemas.microsoft.com/office/drawing/2014/main" id="{FF9E1C1B-D56D-FD90-9B4C-19CB9166C460}"/>
              </a:ext>
            </a:extLst>
          </p:cNvPr>
          <p:cNvSpPr>
            <a:spLocks noGrp="1"/>
          </p:cNvSpPr>
          <p:nvPr>
            <p:ph type="sldNum" sz="quarter" idx="12"/>
          </p:nvPr>
        </p:nvSpPr>
        <p:spPr/>
        <p:txBody>
          <a:bodyPr/>
          <a:lstStyle/>
          <a:p>
            <a:fld id="{BD485EE9-AA9C-0340-9200-71D42E9B2B04}" type="slidenum">
              <a:rPr lang="en-US" smtClean="0"/>
              <a:pPr/>
              <a:t>22</a:t>
            </a:fld>
            <a:endParaRPr lang="en-US" dirty="0"/>
          </a:p>
        </p:txBody>
      </p:sp>
      <p:pic>
        <p:nvPicPr>
          <p:cNvPr id="7" name="Picture 4">
            <a:extLst>
              <a:ext uri="{FF2B5EF4-FFF2-40B4-BE49-F238E27FC236}">
                <a16:creationId xmlns:a16="http://schemas.microsoft.com/office/drawing/2014/main" id="{ED671DB3-AA76-B367-2FDD-B5B58042E0B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04298" y="1512299"/>
            <a:ext cx="11583404" cy="4728698"/>
          </a:xfrm>
          <a:prstGeom prst="rect">
            <a:avLst/>
          </a:prstGeom>
        </p:spPr>
      </p:pic>
    </p:spTree>
    <p:extLst>
      <p:ext uri="{BB962C8B-B14F-4D97-AF65-F5344CB8AC3E}">
        <p14:creationId xmlns:p14="http://schemas.microsoft.com/office/powerpoint/2010/main" val="185369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896F8-C642-8835-4519-DD9881B9036D}"/>
              </a:ext>
            </a:extLst>
          </p:cNvPr>
          <p:cNvSpPr>
            <a:spLocks noGrp="1"/>
          </p:cNvSpPr>
          <p:nvPr>
            <p:ph type="title"/>
          </p:nvPr>
        </p:nvSpPr>
        <p:spPr/>
        <p:txBody>
          <a:bodyPr/>
          <a:lstStyle/>
          <a:p>
            <a:r>
              <a:rPr lang="en-US" dirty="0"/>
              <a:t>Program Development</a:t>
            </a:r>
          </a:p>
        </p:txBody>
      </p:sp>
      <p:graphicFrame>
        <p:nvGraphicFramePr>
          <p:cNvPr id="5" name="Content Placeholder 4">
            <a:extLst>
              <a:ext uri="{FF2B5EF4-FFF2-40B4-BE49-F238E27FC236}">
                <a16:creationId xmlns:a16="http://schemas.microsoft.com/office/drawing/2014/main" id="{3FB62682-70EF-DCB0-D61A-A7F6B0FD5719}"/>
              </a:ext>
            </a:extLst>
          </p:cNvPr>
          <p:cNvGraphicFramePr>
            <a:graphicFrameLocks noGrp="1"/>
          </p:cNvGraphicFramePr>
          <p:nvPr>
            <p:ph idx="1"/>
          </p:nvPr>
        </p:nvGraphicFramePr>
        <p:xfrm>
          <a:off x="609600" y="1600200"/>
          <a:ext cx="10972800" cy="4587240"/>
        </p:xfrm>
        <a:graphic>
          <a:graphicData uri="http://schemas.openxmlformats.org/drawingml/2006/table">
            <a:tbl>
              <a:tblPr firstRow="1" bandRow="1">
                <a:tableStyleId>{5C22544A-7EE6-4342-B048-85BDC9FD1C3A}</a:tableStyleId>
              </a:tblPr>
              <a:tblGrid>
                <a:gridCol w="2212731">
                  <a:extLst>
                    <a:ext uri="{9D8B030D-6E8A-4147-A177-3AD203B41FA5}">
                      <a16:colId xmlns:a16="http://schemas.microsoft.com/office/drawing/2014/main" val="3258999963"/>
                    </a:ext>
                  </a:extLst>
                </a:gridCol>
                <a:gridCol w="8760069">
                  <a:extLst>
                    <a:ext uri="{9D8B030D-6E8A-4147-A177-3AD203B41FA5}">
                      <a16:colId xmlns:a16="http://schemas.microsoft.com/office/drawing/2014/main" val="1538178832"/>
                    </a:ext>
                  </a:extLst>
                </a:gridCol>
              </a:tblGrid>
              <a:tr h="370840">
                <a:tc>
                  <a:txBody>
                    <a:bodyPr/>
                    <a:lstStyle/>
                    <a:p>
                      <a:r>
                        <a:rPr lang="en-US" dirty="0"/>
                        <a:t>Program Element</a:t>
                      </a:r>
                    </a:p>
                  </a:txBody>
                  <a:tcPr/>
                </a:tc>
                <a:tc>
                  <a:txBody>
                    <a:bodyPr/>
                    <a:lstStyle/>
                    <a:p>
                      <a:r>
                        <a:rPr lang="en-US" dirty="0"/>
                        <a:t>Description</a:t>
                      </a:r>
                    </a:p>
                  </a:txBody>
                  <a:tcPr/>
                </a:tc>
                <a:extLst>
                  <a:ext uri="{0D108BD9-81ED-4DB2-BD59-A6C34878D82A}">
                    <a16:rowId xmlns:a16="http://schemas.microsoft.com/office/drawing/2014/main" val="3351132991"/>
                  </a:ext>
                </a:extLst>
              </a:tr>
              <a:tr h="370840">
                <a:tc>
                  <a:txBody>
                    <a:bodyPr/>
                    <a:lstStyle/>
                    <a:p>
                      <a:r>
                        <a:rPr lang="en-US" dirty="0"/>
                        <a:t>Administration</a:t>
                      </a:r>
                    </a:p>
                  </a:txBody>
                  <a:tcPr/>
                </a:tc>
                <a:tc>
                  <a:txBody>
                    <a:bodyPr/>
                    <a:lstStyle/>
                    <a:p>
                      <a:r>
                        <a:rPr lang="en-US" dirty="0"/>
                        <a:t>Staff, data, technical expertise to administer the program</a:t>
                      </a:r>
                    </a:p>
                  </a:txBody>
                  <a:tcPr/>
                </a:tc>
                <a:extLst>
                  <a:ext uri="{0D108BD9-81ED-4DB2-BD59-A6C34878D82A}">
                    <a16:rowId xmlns:a16="http://schemas.microsoft.com/office/drawing/2014/main" val="4022731067"/>
                  </a:ext>
                </a:extLst>
              </a:tr>
              <a:tr h="370840">
                <a:tc>
                  <a:txBody>
                    <a:bodyPr/>
                    <a:lstStyle/>
                    <a:p>
                      <a:r>
                        <a:rPr lang="en-US" dirty="0"/>
                        <a:t>Funding Strategy</a:t>
                      </a:r>
                    </a:p>
                  </a:txBody>
                  <a:tcPr/>
                </a:tc>
                <a:tc>
                  <a:txBody>
                    <a:bodyPr/>
                    <a:lstStyle/>
                    <a:p>
                      <a:r>
                        <a:rPr lang="en-US" dirty="0"/>
                        <a:t>Financial and economic analysis for the resources required to run the program</a:t>
                      </a:r>
                    </a:p>
                  </a:txBody>
                  <a:tcPr/>
                </a:tc>
                <a:extLst>
                  <a:ext uri="{0D108BD9-81ED-4DB2-BD59-A6C34878D82A}">
                    <a16:rowId xmlns:a16="http://schemas.microsoft.com/office/drawing/2014/main" val="1558518253"/>
                  </a:ext>
                </a:extLst>
              </a:tr>
              <a:tr h="370840">
                <a:tc>
                  <a:txBody>
                    <a:bodyPr/>
                    <a:lstStyle/>
                    <a:p>
                      <a:r>
                        <a:rPr lang="en-US" dirty="0"/>
                        <a:t>Program Rules / Guidelines</a:t>
                      </a:r>
                    </a:p>
                  </a:txBody>
                  <a:tcPr/>
                </a:tc>
                <a:tc>
                  <a:txBody>
                    <a:bodyPr/>
                    <a:lstStyle/>
                    <a:p>
                      <a:r>
                        <a:rPr lang="en-US" dirty="0"/>
                        <a:t>Clear program guidelines – eligibility, duration, scale, application periods, selection process, enrollment process, etc.</a:t>
                      </a:r>
                    </a:p>
                  </a:txBody>
                  <a:tcPr/>
                </a:tc>
                <a:extLst>
                  <a:ext uri="{0D108BD9-81ED-4DB2-BD59-A6C34878D82A}">
                    <a16:rowId xmlns:a16="http://schemas.microsoft.com/office/drawing/2014/main" val="1914250388"/>
                  </a:ext>
                </a:extLst>
              </a:tr>
              <a:tr h="370840">
                <a:tc>
                  <a:txBody>
                    <a:bodyPr/>
                    <a:lstStyle/>
                    <a:p>
                      <a:r>
                        <a:rPr lang="en-US" dirty="0"/>
                        <a:t>Incentive Payments</a:t>
                      </a:r>
                    </a:p>
                  </a:txBody>
                  <a:tcPr/>
                </a:tc>
                <a:tc>
                  <a:txBody>
                    <a:bodyPr/>
                    <a:lstStyle/>
                    <a:p>
                      <a:r>
                        <a:rPr lang="en-US" dirty="0"/>
                        <a:t>Amounts and process for establishing incentive payments – fixed price, bids, reverse auction, other approaches; tied to funding strategy and revisited annually</a:t>
                      </a:r>
                    </a:p>
                  </a:txBody>
                  <a:tcPr/>
                </a:tc>
                <a:extLst>
                  <a:ext uri="{0D108BD9-81ED-4DB2-BD59-A6C34878D82A}">
                    <a16:rowId xmlns:a16="http://schemas.microsoft.com/office/drawing/2014/main" val="3010583728"/>
                  </a:ext>
                </a:extLst>
              </a:tr>
              <a:tr h="370840">
                <a:tc>
                  <a:txBody>
                    <a:bodyPr/>
                    <a:lstStyle/>
                    <a:p>
                      <a:r>
                        <a:rPr lang="en-US" dirty="0"/>
                        <a:t>Contracts / Agreements</a:t>
                      </a:r>
                    </a:p>
                  </a:txBody>
                  <a:tcPr/>
                </a:tc>
                <a:tc>
                  <a:txBody>
                    <a:bodyPr/>
                    <a:lstStyle/>
                    <a:p>
                      <a:r>
                        <a:rPr lang="en-US" dirty="0"/>
                        <a:t>Agreement between participant and program administrator that defines responsibilities of the parties</a:t>
                      </a:r>
                    </a:p>
                  </a:txBody>
                  <a:tcPr/>
                </a:tc>
                <a:extLst>
                  <a:ext uri="{0D108BD9-81ED-4DB2-BD59-A6C34878D82A}">
                    <a16:rowId xmlns:a16="http://schemas.microsoft.com/office/drawing/2014/main" val="850743759"/>
                  </a:ext>
                </a:extLst>
              </a:tr>
              <a:tr h="370840">
                <a:tc>
                  <a:txBody>
                    <a:bodyPr/>
                    <a:lstStyle/>
                    <a:p>
                      <a:r>
                        <a:rPr lang="en-US" dirty="0"/>
                        <a:t>Monitoring and Enforcement</a:t>
                      </a:r>
                    </a:p>
                  </a:txBody>
                  <a:tcPr/>
                </a:tc>
                <a:tc>
                  <a:txBody>
                    <a:bodyPr/>
                    <a:lstStyle/>
                    <a:p>
                      <a:r>
                        <a:rPr lang="en-US" dirty="0"/>
                        <a:t>Process for measuring water savings and ensuring compliance with program guidelines</a:t>
                      </a:r>
                    </a:p>
                  </a:txBody>
                  <a:tcPr/>
                </a:tc>
                <a:extLst>
                  <a:ext uri="{0D108BD9-81ED-4DB2-BD59-A6C34878D82A}">
                    <a16:rowId xmlns:a16="http://schemas.microsoft.com/office/drawing/2014/main" val="21064646"/>
                  </a:ext>
                </a:extLst>
              </a:tr>
              <a:tr h="370840">
                <a:tc>
                  <a:txBody>
                    <a:bodyPr/>
                    <a:lstStyle/>
                    <a:p>
                      <a:r>
                        <a:rPr lang="en-US" dirty="0"/>
                        <a:t>PMA Integration and Adaptive Management</a:t>
                      </a:r>
                    </a:p>
                  </a:txBody>
                  <a:tcPr/>
                </a:tc>
                <a:tc>
                  <a:txBody>
                    <a:bodyPr/>
                    <a:lstStyle/>
                    <a:p>
                      <a:r>
                        <a:rPr lang="en-US" dirty="0"/>
                        <a:t>Process for review and integration with other PMAs, including ongoing financial analysis to evaluate least-cost implementation strategies; process for revising the program as new information is developed</a:t>
                      </a:r>
                    </a:p>
                  </a:txBody>
                  <a:tcPr/>
                </a:tc>
                <a:extLst>
                  <a:ext uri="{0D108BD9-81ED-4DB2-BD59-A6C34878D82A}">
                    <a16:rowId xmlns:a16="http://schemas.microsoft.com/office/drawing/2014/main" val="1736249711"/>
                  </a:ext>
                </a:extLst>
              </a:tr>
            </a:tbl>
          </a:graphicData>
        </a:graphic>
      </p:graphicFrame>
      <p:sp>
        <p:nvSpPr>
          <p:cNvPr id="4" name="Slide Number Placeholder 3">
            <a:extLst>
              <a:ext uri="{FF2B5EF4-FFF2-40B4-BE49-F238E27FC236}">
                <a16:creationId xmlns:a16="http://schemas.microsoft.com/office/drawing/2014/main" id="{4AEE8507-A8E6-3697-F0AD-672E68708050}"/>
              </a:ext>
            </a:extLst>
          </p:cNvPr>
          <p:cNvSpPr>
            <a:spLocks noGrp="1"/>
          </p:cNvSpPr>
          <p:nvPr>
            <p:ph type="sldNum" sz="quarter" idx="12"/>
          </p:nvPr>
        </p:nvSpPr>
        <p:spPr/>
        <p:txBody>
          <a:bodyPr/>
          <a:lstStyle/>
          <a:p>
            <a:fld id="{BD485EE9-AA9C-0340-9200-71D42E9B2B04}" type="slidenum">
              <a:rPr lang="en-US" smtClean="0"/>
              <a:pPr/>
              <a:t>23</a:t>
            </a:fld>
            <a:endParaRPr lang="en-US" dirty="0"/>
          </a:p>
        </p:txBody>
      </p:sp>
    </p:spTree>
    <p:extLst>
      <p:ext uri="{BB962C8B-B14F-4D97-AF65-F5344CB8AC3E}">
        <p14:creationId xmlns:p14="http://schemas.microsoft.com/office/powerpoint/2010/main" val="18266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44AF7-D459-711B-C9A3-C36FFCC157FE}"/>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435EA7FC-ED2A-BE23-970E-30F64F8700AC}"/>
              </a:ext>
            </a:extLst>
          </p:cNvPr>
          <p:cNvSpPr>
            <a:spLocks noGrp="1"/>
          </p:cNvSpPr>
          <p:nvPr>
            <p:ph idx="1"/>
          </p:nvPr>
        </p:nvSpPr>
        <p:spPr/>
        <p:txBody>
          <a:bodyPr>
            <a:normAutofit fontScale="92500" lnSpcReduction="10000"/>
          </a:bodyPr>
          <a:lstStyle/>
          <a:p>
            <a:pPr marL="514350" indent="-514350">
              <a:spcAft>
                <a:spcPts val="600"/>
              </a:spcAft>
              <a:buFont typeface="+mj-lt"/>
              <a:buAutoNum type="arabicPeriod"/>
            </a:pPr>
            <a:r>
              <a:rPr lang="en-US" dirty="0"/>
              <a:t>Apply economic and financial analysis to </a:t>
            </a:r>
            <a:r>
              <a:rPr lang="en-US" b="1" dirty="0"/>
              <a:t>standardize</a:t>
            </a:r>
            <a:r>
              <a:rPr lang="en-US" dirty="0"/>
              <a:t> EOR, PI, and other PMA costs to support evaluation of a cost-effective GSP implementation portfolio</a:t>
            </a:r>
          </a:p>
          <a:p>
            <a:pPr marL="514350" indent="-514350">
              <a:spcAft>
                <a:spcPts val="600"/>
              </a:spcAft>
              <a:buFont typeface="+mj-lt"/>
              <a:buAutoNum type="arabicPeriod"/>
            </a:pPr>
            <a:r>
              <a:rPr lang="en-US" dirty="0"/>
              <a:t>Develop draft EOR program guidelines, bidding/selection process, and monitoring process and test in a limited-scale </a:t>
            </a:r>
            <a:r>
              <a:rPr lang="en-US" b="1" dirty="0"/>
              <a:t>Pilot Program</a:t>
            </a:r>
          </a:p>
          <a:p>
            <a:pPr marL="514350" indent="-514350">
              <a:buFont typeface="+mj-lt"/>
              <a:buAutoNum type="arabicPeriod"/>
            </a:pPr>
            <a:r>
              <a:rPr lang="en-US" dirty="0"/>
              <a:t>Use Pilot Program and economic/financial analysis to </a:t>
            </a:r>
            <a:r>
              <a:rPr lang="en-US" b="1" dirty="0"/>
              <a:t>integrate EOR with PI and other PMAs </a:t>
            </a:r>
            <a:r>
              <a:rPr lang="en-US" dirty="0"/>
              <a:t>for GSP implementation</a:t>
            </a:r>
          </a:p>
        </p:txBody>
      </p:sp>
      <p:sp>
        <p:nvSpPr>
          <p:cNvPr id="4" name="Slide Number Placeholder 3">
            <a:extLst>
              <a:ext uri="{FF2B5EF4-FFF2-40B4-BE49-F238E27FC236}">
                <a16:creationId xmlns:a16="http://schemas.microsoft.com/office/drawing/2014/main" id="{9E4F2881-EBEA-8B18-1036-5A093B0BF365}"/>
              </a:ext>
            </a:extLst>
          </p:cNvPr>
          <p:cNvSpPr>
            <a:spLocks noGrp="1"/>
          </p:cNvSpPr>
          <p:nvPr>
            <p:ph type="sldNum" sz="quarter" idx="12"/>
          </p:nvPr>
        </p:nvSpPr>
        <p:spPr/>
        <p:txBody>
          <a:bodyPr/>
          <a:lstStyle/>
          <a:p>
            <a:fld id="{BD485EE9-AA9C-0340-9200-71D42E9B2B04}" type="slidenum">
              <a:rPr lang="en-US" smtClean="0"/>
              <a:pPr/>
              <a:t>24</a:t>
            </a:fld>
            <a:endParaRPr lang="en-US" dirty="0"/>
          </a:p>
        </p:txBody>
      </p:sp>
    </p:spTree>
    <p:extLst>
      <p:ext uri="{BB962C8B-B14F-4D97-AF65-F5344CB8AC3E}">
        <p14:creationId xmlns:p14="http://schemas.microsoft.com/office/powerpoint/2010/main" val="213685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a:extLst>
            <a:ext uri="{FF2B5EF4-FFF2-40B4-BE49-F238E27FC236}">
              <a16:creationId xmlns:a16="http://schemas.microsoft.com/office/drawing/2014/main" id="{EE2C6E1D-53C9-0CB4-7B11-51F65B5F9E1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90E3E76-D0FC-8F10-9A25-6070241C07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88"/>
            <a:ext cx="12192000" cy="6858000"/>
          </a:xfrm>
          <a:prstGeom prst="rect">
            <a:avLst/>
          </a:prstGeom>
        </p:spPr>
      </p:pic>
      <p:sp>
        <p:nvSpPr>
          <p:cNvPr id="4" name="Title 3">
            <a:extLst>
              <a:ext uri="{FF2B5EF4-FFF2-40B4-BE49-F238E27FC236}">
                <a16:creationId xmlns:a16="http://schemas.microsoft.com/office/drawing/2014/main" id="{6D6D07DB-8347-E09D-F9DD-0D87D6B749F1}"/>
              </a:ext>
            </a:extLst>
          </p:cNvPr>
          <p:cNvSpPr>
            <a:spLocks noGrp="1"/>
          </p:cNvSpPr>
          <p:nvPr>
            <p:ph type="title"/>
          </p:nvPr>
        </p:nvSpPr>
        <p:spPr>
          <a:xfrm>
            <a:off x="170935" y="101514"/>
            <a:ext cx="6006129" cy="1325563"/>
          </a:xfrm>
        </p:spPr>
        <p:txBody>
          <a:bodyPr/>
          <a:lstStyle/>
          <a:p>
            <a:r>
              <a:rPr lang="en-US" dirty="0"/>
              <a:t>Spatial Data</a:t>
            </a:r>
          </a:p>
        </p:txBody>
      </p:sp>
      <p:pic>
        <p:nvPicPr>
          <p:cNvPr id="3" name="Picture 2">
            <a:extLst>
              <a:ext uri="{FF2B5EF4-FFF2-40B4-BE49-F238E27FC236}">
                <a16:creationId xmlns:a16="http://schemas.microsoft.com/office/drawing/2014/main" id="{0F6C2881-652D-8FD4-AFA0-3754D043525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2583" y="5288"/>
            <a:ext cx="6132273" cy="6852712"/>
          </a:xfrm>
          <a:prstGeom prst="rect">
            <a:avLst/>
          </a:prstGeom>
          <a:noFill/>
          <a:ln>
            <a:noFill/>
          </a:ln>
        </p:spPr>
      </p:pic>
      <p:sp>
        <p:nvSpPr>
          <p:cNvPr id="7" name="Content Placeholder 6">
            <a:extLst>
              <a:ext uri="{FF2B5EF4-FFF2-40B4-BE49-F238E27FC236}">
                <a16:creationId xmlns:a16="http://schemas.microsoft.com/office/drawing/2014/main" id="{0D6E06D3-DAA1-BF10-91D8-51E7237D003E}"/>
              </a:ext>
            </a:extLst>
          </p:cNvPr>
          <p:cNvSpPr>
            <a:spLocks noGrp="1"/>
          </p:cNvSpPr>
          <p:nvPr>
            <p:ph idx="1"/>
          </p:nvPr>
        </p:nvSpPr>
        <p:spPr>
          <a:xfrm>
            <a:off x="160008" y="1574997"/>
            <a:ext cx="3265967" cy="369332"/>
          </a:xfrm>
        </p:spPr>
        <p:txBody>
          <a:bodyPr>
            <a:normAutofit fontScale="85000" lnSpcReduction="20000"/>
          </a:bodyPr>
          <a:lstStyle/>
          <a:p>
            <a:pPr marL="0" indent="0">
              <a:buNone/>
            </a:pPr>
            <a:r>
              <a:rPr lang="en-US" dirty="0"/>
              <a:t>Crop type and age</a:t>
            </a:r>
          </a:p>
        </p:txBody>
      </p:sp>
      <p:pic>
        <p:nvPicPr>
          <p:cNvPr id="2" name="Picture 1">
            <a:extLst>
              <a:ext uri="{FF2B5EF4-FFF2-40B4-BE49-F238E27FC236}">
                <a16:creationId xmlns:a16="http://schemas.microsoft.com/office/drawing/2014/main" id="{B8912070-EE70-12A3-D4AF-16E5AD1195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sp>
        <p:nvSpPr>
          <p:cNvPr id="6" name="TextBox 5">
            <a:extLst>
              <a:ext uri="{FF2B5EF4-FFF2-40B4-BE49-F238E27FC236}">
                <a16:creationId xmlns:a16="http://schemas.microsoft.com/office/drawing/2014/main" id="{65F4054A-9795-8551-A188-4046FEAE4FEE}"/>
              </a:ext>
            </a:extLst>
          </p:cNvPr>
          <p:cNvSpPr txBox="1"/>
          <p:nvPr/>
        </p:nvSpPr>
        <p:spPr>
          <a:xfrm>
            <a:off x="679891" y="1946527"/>
            <a:ext cx="2746084" cy="369332"/>
          </a:xfrm>
          <a:prstGeom prst="rect">
            <a:avLst/>
          </a:prstGeom>
          <a:noFill/>
        </p:spPr>
        <p:txBody>
          <a:bodyPr wrap="square" rtlCol="0">
            <a:spAutoFit/>
          </a:bodyPr>
          <a:lstStyle/>
          <a:p>
            <a:r>
              <a:rPr lang="en-US" dirty="0"/>
              <a:t>25,668 acres of Almonds</a:t>
            </a:r>
          </a:p>
        </p:txBody>
      </p:sp>
      <p:sp>
        <p:nvSpPr>
          <p:cNvPr id="8" name="TextBox 7">
            <a:extLst>
              <a:ext uri="{FF2B5EF4-FFF2-40B4-BE49-F238E27FC236}">
                <a16:creationId xmlns:a16="http://schemas.microsoft.com/office/drawing/2014/main" id="{201A3286-B8E3-0786-BFBC-5080478424D0}"/>
              </a:ext>
            </a:extLst>
          </p:cNvPr>
          <p:cNvSpPr txBox="1"/>
          <p:nvPr/>
        </p:nvSpPr>
        <p:spPr>
          <a:xfrm>
            <a:off x="679891" y="2315859"/>
            <a:ext cx="2746084" cy="369332"/>
          </a:xfrm>
          <a:prstGeom prst="rect">
            <a:avLst/>
          </a:prstGeom>
          <a:noFill/>
        </p:spPr>
        <p:txBody>
          <a:bodyPr wrap="square" rtlCol="0">
            <a:spAutoFit/>
          </a:bodyPr>
          <a:lstStyle/>
          <a:p>
            <a:r>
              <a:rPr lang="en-US" dirty="0"/>
              <a:t>26,133 acres of Walnuts</a:t>
            </a:r>
          </a:p>
        </p:txBody>
      </p:sp>
    </p:spTree>
    <p:extLst>
      <p:ext uri="{BB962C8B-B14F-4D97-AF65-F5344CB8AC3E}">
        <p14:creationId xmlns:p14="http://schemas.microsoft.com/office/powerpoint/2010/main" val="2025640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a:extLst>
            <a:ext uri="{FF2B5EF4-FFF2-40B4-BE49-F238E27FC236}">
              <a16:creationId xmlns:a16="http://schemas.microsoft.com/office/drawing/2014/main" id="{384A574D-B21F-49A5-07EB-143D86DDD21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3ADA856-AEBD-90B5-4800-13D486E20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96D40D50-76B9-3521-8ED9-E829A13130C9}"/>
              </a:ext>
            </a:extLst>
          </p:cNvPr>
          <p:cNvSpPr>
            <a:spLocks noGrp="1"/>
          </p:cNvSpPr>
          <p:nvPr>
            <p:ph type="title"/>
          </p:nvPr>
        </p:nvSpPr>
        <p:spPr>
          <a:xfrm>
            <a:off x="158932" y="217079"/>
            <a:ext cx="10515600" cy="1325563"/>
          </a:xfrm>
        </p:spPr>
        <p:txBody>
          <a:bodyPr/>
          <a:lstStyle/>
          <a:p>
            <a:r>
              <a:rPr lang="en-US" dirty="0"/>
              <a:t>Spatial Data</a:t>
            </a:r>
          </a:p>
        </p:txBody>
      </p:sp>
      <p:pic>
        <p:nvPicPr>
          <p:cNvPr id="6" name="Content Placeholder 1">
            <a:extLst>
              <a:ext uri="{FF2B5EF4-FFF2-40B4-BE49-F238E27FC236}">
                <a16:creationId xmlns:a16="http://schemas.microsoft.com/office/drawing/2014/main" id="{61F5CB55-1952-82EA-29DF-186FDDE07498}"/>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3670663" y="25491"/>
            <a:ext cx="6779623" cy="6858001"/>
          </a:xfrm>
          <a:prstGeom prst="rect">
            <a:avLst/>
          </a:prstGeom>
          <a:noFill/>
          <a:ln>
            <a:noFill/>
          </a:ln>
        </p:spPr>
      </p:pic>
      <p:sp>
        <p:nvSpPr>
          <p:cNvPr id="2" name="TextBox 1">
            <a:extLst>
              <a:ext uri="{FF2B5EF4-FFF2-40B4-BE49-F238E27FC236}">
                <a16:creationId xmlns:a16="http://schemas.microsoft.com/office/drawing/2014/main" id="{BFFB2B62-8596-188B-355C-7578AE9DC502}"/>
              </a:ext>
            </a:extLst>
          </p:cNvPr>
          <p:cNvSpPr txBox="1"/>
          <p:nvPr/>
        </p:nvSpPr>
        <p:spPr>
          <a:xfrm>
            <a:off x="103347" y="1568133"/>
            <a:ext cx="3997842" cy="523220"/>
          </a:xfrm>
          <a:prstGeom prst="rect">
            <a:avLst/>
          </a:prstGeom>
          <a:noFill/>
        </p:spPr>
        <p:txBody>
          <a:bodyPr wrap="square" rtlCol="0">
            <a:spAutoFit/>
          </a:bodyPr>
          <a:lstStyle/>
          <a:p>
            <a:r>
              <a:rPr lang="en-US" sz="2800" dirty="0"/>
              <a:t>Crop type and condition</a:t>
            </a:r>
          </a:p>
        </p:txBody>
      </p:sp>
      <p:pic>
        <p:nvPicPr>
          <p:cNvPr id="3" name="Picture 2">
            <a:extLst>
              <a:ext uri="{FF2B5EF4-FFF2-40B4-BE49-F238E27FC236}">
                <a16:creationId xmlns:a16="http://schemas.microsoft.com/office/drawing/2014/main" id="{DD3011A1-92B6-0F5A-E505-3D01EE558F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spTree>
    <p:extLst>
      <p:ext uri="{BB962C8B-B14F-4D97-AF65-F5344CB8AC3E}">
        <p14:creationId xmlns:p14="http://schemas.microsoft.com/office/powerpoint/2010/main" val="134060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a:extLst>
            <a:ext uri="{FF2B5EF4-FFF2-40B4-BE49-F238E27FC236}">
              <a16:creationId xmlns:a16="http://schemas.microsoft.com/office/drawing/2014/main" id="{F29742B3-1C29-1C9F-0F79-CBF56DE4A00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47695B2-2484-94EA-FAD9-6D07D9D3E7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BA205E73-322C-E6AF-F306-5D5E6ACF457E}"/>
              </a:ext>
            </a:extLst>
          </p:cNvPr>
          <p:cNvSpPr>
            <a:spLocks noGrp="1"/>
          </p:cNvSpPr>
          <p:nvPr>
            <p:ph type="title"/>
          </p:nvPr>
        </p:nvSpPr>
        <p:spPr/>
        <p:txBody>
          <a:bodyPr/>
          <a:lstStyle/>
          <a:p>
            <a:r>
              <a:rPr lang="en-US" dirty="0"/>
              <a:t>EOR – Pilot Study Questions</a:t>
            </a:r>
          </a:p>
        </p:txBody>
      </p:sp>
      <p:sp>
        <p:nvSpPr>
          <p:cNvPr id="6" name="Content Placeholder 5">
            <a:extLst>
              <a:ext uri="{FF2B5EF4-FFF2-40B4-BE49-F238E27FC236}">
                <a16:creationId xmlns:a16="http://schemas.microsoft.com/office/drawing/2014/main" id="{E2138E69-0338-0442-D677-2A9A06F0F8D7}"/>
              </a:ext>
            </a:extLst>
          </p:cNvPr>
          <p:cNvSpPr>
            <a:spLocks noGrp="1"/>
          </p:cNvSpPr>
          <p:nvPr>
            <p:ph idx="1"/>
          </p:nvPr>
        </p:nvSpPr>
        <p:spPr>
          <a:xfrm>
            <a:off x="838200" y="1825624"/>
            <a:ext cx="10515600" cy="4599889"/>
          </a:xfrm>
        </p:spPr>
        <p:txBody>
          <a:bodyPr>
            <a:normAutofit lnSpcReduction="10000"/>
          </a:bodyPr>
          <a:lstStyle/>
          <a:p>
            <a:pPr marL="514350" indent="-514350">
              <a:lnSpc>
                <a:spcPct val="110000"/>
              </a:lnSpc>
              <a:spcBef>
                <a:spcPts val="1200"/>
              </a:spcBef>
              <a:buFont typeface="+mj-lt"/>
              <a:buAutoNum type="arabicPeriod"/>
            </a:pPr>
            <a:r>
              <a:rPr lang="en-US" dirty="0"/>
              <a:t>What types of practices/systems (e.g. interim or cover crops) are used on idle orchard ground and how much water do they consume?</a:t>
            </a:r>
          </a:p>
          <a:p>
            <a:pPr marL="514350" indent="-514350">
              <a:lnSpc>
                <a:spcPct val="110000"/>
              </a:lnSpc>
              <a:spcBef>
                <a:spcPts val="1200"/>
              </a:spcBef>
              <a:buFont typeface="+mj-lt"/>
              <a:buAutoNum type="arabicPeriod"/>
            </a:pPr>
            <a:r>
              <a:rPr lang="en-US" dirty="0"/>
              <a:t>What are the costs, co-benefits and water savings of an extended orchard replacement period over the life of an orchard?</a:t>
            </a:r>
          </a:p>
          <a:p>
            <a:pPr marL="514350" indent="-514350">
              <a:lnSpc>
                <a:spcPct val="110000"/>
              </a:lnSpc>
              <a:spcBef>
                <a:spcPts val="1200"/>
              </a:spcBef>
              <a:buFont typeface="+mj-lt"/>
              <a:buAutoNum type="arabicPeriod"/>
            </a:pPr>
            <a:r>
              <a:rPr lang="en-US" dirty="0"/>
              <a:t>How can this knowledge be used to guide the GSA in implementing programs that realize the benefits of extended orchard replacement?</a:t>
            </a:r>
          </a:p>
          <a:p>
            <a:pPr lvl="1"/>
            <a:endParaRPr lang="en-US" dirty="0"/>
          </a:p>
        </p:txBody>
      </p:sp>
      <p:pic>
        <p:nvPicPr>
          <p:cNvPr id="2" name="Picture 1">
            <a:extLst>
              <a:ext uri="{FF2B5EF4-FFF2-40B4-BE49-F238E27FC236}">
                <a16:creationId xmlns:a16="http://schemas.microsoft.com/office/drawing/2014/main" id="{CEB3862A-2515-68C3-1C66-EC3F1FD889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spTree>
    <p:extLst>
      <p:ext uri="{BB962C8B-B14F-4D97-AF65-F5344CB8AC3E}">
        <p14:creationId xmlns:p14="http://schemas.microsoft.com/office/powerpoint/2010/main" val="1093242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a:extLst>
            <a:ext uri="{FF2B5EF4-FFF2-40B4-BE49-F238E27FC236}">
              <a16:creationId xmlns:a16="http://schemas.microsoft.com/office/drawing/2014/main" id="{B6CB7DFA-454A-940E-3564-42169CC2931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60E2008-420B-F646-0EE4-4EBAD064A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29930867-3637-C102-B666-7F0A869F28A9}"/>
              </a:ext>
            </a:extLst>
          </p:cNvPr>
          <p:cNvSpPr>
            <a:spLocks noGrp="1"/>
          </p:cNvSpPr>
          <p:nvPr>
            <p:ph type="title"/>
          </p:nvPr>
        </p:nvSpPr>
        <p:spPr/>
        <p:txBody>
          <a:bodyPr/>
          <a:lstStyle/>
          <a:p>
            <a:r>
              <a:rPr lang="en-US" dirty="0"/>
              <a:t>EOR – Analysis</a:t>
            </a:r>
          </a:p>
        </p:txBody>
      </p:sp>
      <p:sp>
        <p:nvSpPr>
          <p:cNvPr id="6" name="Content Placeholder 5">
            <a:extLst>
              <a:ext uri="{FF2B5EF4-FFF2-40B4-BE49-F238E27FC236}">
                <a16:creationId xmlns:a16="http://schemas.microsoft.com/office/drawing/2014/main" id="{32EA135B-BDF2-8059-3B54-EC2D8B6EACB7}"/>
              </a:ext>
            </a:extLst>
          </p:cNvPr>
          <p:cNvSpPr>
            <a:spLocks noGrp="1"/>
          </p:cNvSpPr>
          <p:nvPr>
            <p:ph sz="half" idx="1"/>
          </p:nvPr>
        </p:nvSpPr>
        <p:spPr>
          <a:xfrm>
            <a:off x="838200" y="1825625"/>
            <a:ext cx="6391940" cy="4351338"/>
          </a:xfrm>
        </p:spPr>
        <p:txBody>
          <a:bodyPr>
            <a:normAutofit/>
          </a:bodyPr>
          <a:lstStyle/>
          <a:p>
            <a:r>
              <a:rPr lang="en-US" dirty="0"/>
              <a:t>Pilot Orchards provided guiding information</a:t>
            </a:r>
          </a:p>
          <a:p>
            <a:pPr lvl="1"/>
            <a:r>
              <a:rPr lang="en-US" dirty="0"/>
              <a:t>ET</a:t>
            </a:r>
          </a:p>
          <a:p>
            <a:pPr lvl="1"/>
            <a:r>
              <a:rPr lang="en-US" dirty="0"/>
              <a:t>Idle period options – fallow, cover crop, summer cash crop, etc.</a:t>
            </a:r>
          </a:p>
          <a:p>
            <a:pPr marL="971550" lvl="1" indent="-514350">
              <a:buFont typeface="+mj-lt"/>
              <a:buAutoNum type="arabicPeriod"/>
            </a:pPr>
            <a:endParaRPr lang="en-US" dirty="0"/>
          </a:p>
          <a:p>
            <a:pPr>
              <a:buFont typeface="Wingdings" panose="05000000000000000000" pitchFamily="2" charset="2"/>
              <a:buChar char="v"/>
            </a:pPr>
            <a:r>
              <a:rPr lang="en-US" dirty="0"/>
              <a:t>Analysis focused on the </a:t>
            </a:r>
            <a:r>
              <a:rPr lang="en-US" u="sng" dirty="0"/>
              <a:t>whole basin</a:t>
            </a:r>
            <a:r>
              <a:rPr lang="en-US" dirty="0"/>
              <a:t>.</a:t>
            </a:r>
          </a:p>
        </p:txBody>
      </p:sp>
      <p:sp>
        <p:nvSpPr>
          <p:cNvPr id="2" name="Content Placeholder 1">
            <a:extLst>
              <a:ext uri="{FF2B5EF4-FFF2-40B4-BE49-F238E27FC236}">
                <a16:creationId xmlns:a16="http://schemas.microsoft.com/office/drawing/2014/main" id="{754F29CC-633C-BBF8-052B-C3DE2C6E5CA1}"/>
              </a:ext>
            </a:extLst>
          </p:cNvPr>
          <p:cNvSpPr>
            <a:spLocks noGrp="1"/>
          </p:cNvSpPr>
          <p:nvPr>
            <p:ph sz="half" idx="2"/>
          </p:nvPr>
        </p:nvSpPr>
        <p:spPr>
          <a:xfrm>
            <a:off x="7010400" y="1825625"/>
            <a:ext cx="5181600" cy="4351338"/>
          </a:xfrm>
        </p:spPr>
        <p:txBody>
          <a:bodyPr>
            <a:normAutofit/>
          </a:bodyPr>
          <a:lstStyle/>
          <a:p>
            <a:r>
              <a:rPr lang="en-US" dirty="0"/>
              <a:t>All orchards in Vina Subbasin were used for analysis</a:t>
            </a:r>
          </a:p>
          <a:p>
            <a:pPr lvl="1"/>
            <a:r>
              <a:rPr lang="en-US" dirty="0"/>
              <a:t>Condition – bearing, abandoned</a:t>
            </a:r>
          </a:p>
          <a:p>
            <a:pPr lvl="1"/>
            <a:r>
              <a:rPr lang="en-US" dirty="0"/>
              <a:t>ET</a:t>
            </a:r>
          </a:p>
          <a:p>
            <a:endParaRPr lang="en-US" dirty="0"/>
          </a:p>
        </p:txBody>
      </p:sp>
      <p:pic>
        <p:nvPicPr>
          <p:cNvPr id="3" name="Picture 2">
            <a:extLst>
              <a:ext uri="{FF2B5EF4-FFF2-40B4-BE49-F238E27FC236}">
                <a16:creationId xmlns:a16="http://schemas.microsoft.com/office/drawing/2014/main" id="{613CCCE7-3EDD-4407-D3D1-0653665B88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spTree>
    <p:extLst>
      <p:ext uri="{BB962C8B-B14F-4D97-AF65-F5344CB8AC3E}">
        <p14:creationId xmlns:p14="http://schemas.microsoft.com/office/powerpoint/2010/main" val="1938097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a:extLst>
            <a:ext uri="{FF2B5EF4-FFF2-40B4-BE49-F238E27FC236}">
              <a16:creationId xmlns:a16="http://schemas.microsoft.com/office/drawing/2014/main" id="{41BFFE71-78A5-7068-E9AB-30224C6D301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EE62249-8019-F2A1-0E84-2D62FFA09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C4292B31-3274-42B8-2240-9DF193BBA7C0}"/>
              </a:ext>
            </a:extLst>
          </p:cNvPr>
          <p:cNvSpPr>
            <a:spLocks noGrp="1"/>
          </p:cNvSpPr>
          <p:nvPr>
            <p:ph type="title"/>
          </p:nvPr>
        </p:nvSpPr>
        <p:spPr>
          <a:xfrm>
            <a:off x="777240" y="129552"/>
            <a:ext cx="10515600" cy="1325563"/>
          </a:xfrm>
        </p:spPr>
        <p:txBody>
          <a:bodyPr/>
          <a:lstStyle/>
          <a:p>
            <a:r>
              <a:rPr lang="en-US" dirty="0"/>
              <a:t>EOR – ET Analysis by Land Use</a:t>
            </a:r>
          </a:p>
        </p:txBody>
      </p:sp>
      <p:pic>
        <p:nvPicPr>
          <p:cNvPr id="6" name="Content Placeholder 5" descr="A graph of a growing crop&#10;&#10;AI-generated content may be incorrect.">
            <a:extLst>
              <a:ext uri="{FF2B5EF4-FFF2-40B4-BE49-F238E27FC236}">
                <a16:creationId xmlns:a16="http://schemas.microsoft.com/office/drawing/2014/main" id="{AC4918D1-8041-2D1E-75BE-6327C57B9139}"/>
              </a:ext>
            </a:extLst>
          </p:cNvPr>
          <p:cNvPicPr>
            <a:picLocks noGrp="1" noChangeAspect="1"/>
          </p:cNvPicPr>
          <p:nvPr>
            <p:ph idx="1"/>
          </p:nvPr>
        </p:nvPicPr>
        <p:blipFill>
          <a:blip r:embed="rId4"/>
          <a:stretch>
            <a:fillRect/>
          </a:stretch>
        </p:blipFill>
        <p:spPr>
          <a:xfrm>
            <a:off x="5021754" y="1696261"/>
            <a:ext cx="6530054" cy="4920593"/>
          </a:xfrm>
          <a:prstGeom prst="rect">
            <a:avLst/>
          </a:prstGeom>
          <a:ln>
            <a:solidFill>
              <a:schemeClr val="tx1"/>
            </a:solidFill>
          </a:ln>
        </p:spPr>
      </p:pic>
      <p:pic>
        <p:nvPicPr>
          <p:cNvPr id="2" name="Picture 1">
            <a:extLst>
              <a:ext uri="{FF2B5EF4-FFF2-40B4-BE49-F238E27FC236}">
                <a16:creationId xmlns:a16="http://schemas.microsoft.com/office/drawing/2014/main" id="{C5D93A69-8FF1-0A37-0341-F50FF7965D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sp>
        <p:nvSpPr>
          <p:cNvPr id="3" name="Content Placeholder 5">
            <a:extLst>
              <a:ext uri="{FF2B5EF4-FFF2-40B4-BE49-F238E27FC236}">
                <a16:creationId xmlns:a16="http://schemas.microsoft.com/office/drawing/2014/main" id="{009399A0-8459-431E-7F7C-EC10F4397381}"/>
              </a:ext>
            </a:extLst>
          </p:cNvPr>
          <p:cNvSpPr txBox="1">
            <a:spLocks/>
          </p:cNvSpPr>
          <p:nvPr/>
        </p:nvSpPr>
        <p:spPr>
          <a:xfrm>
            <a:off x="777240" y="1661243"/>
            <a:ext cx="3255335" cy="459988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1200"/>
              </a:spcBef>
            </a:pPr>
            <a:r>
              <a:rPr lang="en-US" dirty="0"/>
              <a:t>Different crops have different consumptive use</a:t>
            </a:r>
          </a:p>
          <a:p>
            <a:pPr>
              <a:lnSpc>
                <a:spcPct val="110000"/>
              </a:lnSpc>
              <a:spcBef>
                <a:spcPts val="1200"/>
              </a:spcBef>
            </a:pPr>
            <a:r>
              <a:rPr lang="en-US" dirty="0"/>
              <a:t>Growing lower water use crops still saves water</a:t>
            </a:r>
          </a:p>
          <a:p>
            <a:pPr>
              <a:lnSpc>
                <a:spcPct val="110000"/>
              </a:lnSpc>
              <a:spcBef>
                <a:spcPts val="1200"/>
              </a:spcBef>
            </a:pPr>
            <a:r>
              <a:rPr lang="en-US" dirty="0"/>
              <a:t>Some crops rely solely on precipitation as their water source</a:t>
            </a:r>
          </a:p>
        </p:txBody>
      </p:sp>
    </p:spTree>
    <p:extLst>
      <p:ext uri="{BB962C8B-B14F-4D97-AF65-F5344CB8AC3E}">
        <p14:creationId xmlns:p14="http://schemas.microsoft.com/office/powerpoint/2010/main" val="1279618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a:extLst>
            <a:ext uri="{FF2B5EF4-FFF2-40B4-BE49-F238E27FC236}">
              <a16:creationId xmlns:a16="http://schemas.microsoft.com/office/drawing/2014/main" id="{2ADEED76-F439-273D-C353-E8F8D9024B6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DE7E9E8-B5F8-2E7A-9F97-23DBEBF01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72E09362-764F-14D7-AA9F-4A0CF5BF951B}"/>
              </a:ext>
            </a:extLst>
          </p:cNvPr>
          <p:cNvSpPr>
            <a:spLocks noGrp="1"/>
          </p:cNvSpPr>
          <p:nvPr>
            <p:ph type="title"/>
          </p:nvPr>
        </p:nvSpPr>
        <p:spPr/>
        <p:txBody>
          <a:bodyPr/>
          <a:lstStyle/>
          <a:p>
            <a:r>
              <a:rPr lang="en-US" dirty="0"/>
              <a:t>PI – Pilot Study Questions</a:t>
            </a:r>
          </a:p>
        </p:txBody>
      </p:sp>
      <p:sp>
        <p:nvSpPr>
          <p:cNvPr id="6" name="Content Placeholder 5">
            <a:extLst>
              <a:ext uri="{FF2B5EF4-FFF2-40B4-BE49-F238E27FC236}">
                <a16:creationId xmlns:a16="http://schemas.microsoft.com/office/drawing/2014/main" id="{B4CEE10A-C5A0-D133-AF68-4B3D2B6E74BC}"/>
              </a:ext>
            </a:extLst>
          </p:cNvPr>
          <p:cNvSpPr>
            <a:spLocks noGrp="1"/>
          </p:cNvSpPr>
          <p:nvPr>
            <p:ph idx="1"/>
          </p:nvPr>
        </p:nvSpPr>
        <p:spPr/>
        <p:txBody>
          <a:bodyPr/>
          <a:lstStyle/>
          <a:p>
            <a:pPr marL="514350" indent="-514350">
              <a:buFont typeface="+mj-lt"/>
              <a:buAutoNum type="arabicPeriod"/>
            </a:pPr>
            <a:r>
              <a:rPr lang="en-US" dirty="0"/>
              <a:t>What are the irrigation scheduling approaches and technologies in use?</a:t>
            </a:r>
          </a:p>
          <a:p>
            <a:pPr marL="514350" indent="-514350">
              <a:buFont typeface="+mj-lt"/>
              <a:buAutoNum type="arabicPeriod"/>
            </a:pPr>
            <a:r>
              <a:rPr lang="en-US" dirty="0"/>
              <a:t>What is the potential for demand reduction using precision irrigation?</a:t>
            </a:r>
          </a:p>
          <a:p>
            <a:pPr marL="514350" indent="-514350">
              <a:buFont typeface="+mj-lt"/>
              <a:buAutoNum type="arabicPeriod"/>
            </a:pPr>
            <a:r>
              <a:rPr lang="en-US" dirty="0"/>
              <a:t>How can this knowledge be used to guide the GSA in implementing demand reduction programs?</a:t>
            </a:r>
          </a:p>
          <a:p>
            <a:endParaRPr lang="en-US" dirty="0"/>
          </a:p>
          <a:p>
            <a:endParaRPr lang="en-US" dirty="0"/>
          </a:p>
          <a:p>
            <a:endParaRPr lang="en-US" dirty="0"/>
          </a:p>
        </p:txBody>
      </p:sp>
      <p:pic>
        <p:nvPicPr>
          <p:cNvPr id="2" name="Picture 1">
            <a:extLst>
              <a:ext uri="{FF2B5EF4-FFF2-40B4-BE49-F238E27FC236}">
                <a16:creationId xmlns:a16="http://schemas.microsoft.com/office/drawing/2014/main" id="{478BD18C-1171-E8AF-EA68-2EA650D085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spTree>
    <p:extLst>
      <p:ext uri="{BB962C8B-B14F-4D97-AF65-F5344CB8AC3E}">
        <p14:creationId xmlns:p14="http://schemas.microsoft.com/office/powerpoint/2010/main" val="1297519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a:extLst>
            <a:ext uri="{FF2B5EF4-FFF2-40B4-BE49-F238E27FC236}">
              <a16:creationId xmlns:a16="http://schemas.microsoft.com/office/drawing/2014/main" id="{9229F036-9FB3-0979-9E24-A28512D8F32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EABC7FB-224A-61EA-281D-7F2D04DDB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AD17C95-6F70-D554-DC4F-BF89154AD109}"/>
              </a:ext>
            </a:extLst>
          </p:cNvPr>
          <p:cNvSpPr>
            <a:spLocks noGrp="1"/>
          </p:cNvSpPr>
          <p:nvPr>
            <p:ph type="title"/>
          </p:nvPr>
        </p:nvSpPr>
        <p:spPr/>
        <p:txBody>
          <a:bodyPr/>
          <a:lstStyle/>
          <a:p>
            <a:r>
              <a:rPr lang="en-US" dirty="0"/>
              <a:t>PI – Analysis</a:t>
            </a:r>
          </a:p>
        </p:txBody>
      </p:sp>
      <p:sp>
        <p:nvSpPr>
          <p:cNvPr id="6" name="Content Placeholder 5">
            <a:extLst>
              <a:ext uri="{FF2B5EF4-FFF2-40B4-BE49-F238E27FC236}">
                <a16:creationId xmlns:a16="http://schemas.microsoft.com/office/drawing/2014/main" id="{4E7E8F4E-BF2D-C3CF-3A43-42FBADCEFA9D}"/>
              </a:ext>
            </a:extLst>
          </p:cNvPr>
          <p:cNvSpPr>
            <a:spLocks noGrp="1"/>
          </p:cNvSpPr>
          <p:nvPr>
            <p:ph sz="half" idx="1"/>
          </p:nvPr>
        </p:nvSpPr>
        <p:spPr/>
        <p:txBody>
          <a:bodyPr>
            <a:normAutofit fontScale="32500" lnSpcReduction="20000"/>
          </a:bodyPr>
          <a:lstStyle/>
          <a:p>
            <a:pPr marL="0" indent="0">
              <a:lnSpc>
                <a:spcPct val="120000"/>
              </a:lnSpc>
              <a:spcBef>
                <a:spcPts val="0"/>
              </a:spcBef>
              <a:spcAft>
                <a:spcPts val="600"/>
              </a:spcAft>
              <a:buNone/>
            </a:pPr>
            <a:r>
              <a:rPr lang="en-US" sz="8000" dirty="0"/>
              <a:t>Pilot orchards used for analysis</a:t>
            </a:r>
          </a:p>
          <a:p>
            <a:pPr lvl="1">
              <a:lnSpc>
                <a:spcPct val="120000"/>
              </a:lnSpc>
              <a:spcBef>
                <a:spcPts val="0"/>
              </a:spcBef>
              <a:spcAft>
                <a:spcPts val="600"/>
              </a:spcAft>
            </a:pPr>
            <a:r>
              <a:rPr lang="en-US" sz="8000" dirty="0"/>
              <a:t>Pruning practices</a:t>
            </a:r>
          </a:p>
          <a:p>
            <a:pPr lvl="1">
              <a:lnSpc>
                <a:spcPct val="120000"/>
              </a:lnSpc>
              <a:spcBef>
                <a:spcPts val="0"/>
              </a:spcBef>
              <a:spcAft>
                <a:spcPts val="600"/>
              </a:spcAft>
            </a:pPr>
            <a:r>
              <a:rPr lang="en-US" sz="8000" dirty="0"/>
              <a:t>Irrigation types</a:t>
            </a:r>
          </a:p>
          <a:p>
            <a:pPr lvl="1">
              <a:lnSpc>
                <a:spcPct val="120000"/>
              </a:lnSpc>
              <a:spcBef>
                <a:spcPts val="0"/>
              </a:spcBef>
              <a:spcAft>
                <a:spcPts val="600"/>
              </a:spcAft>
            </a:pPr>
            <a:r>
              <a:rPr lang="en-US" sz="8000" dirty="0"/>
              <a:t>Irrigation scheduling technologies</a:t>
            </a:r>
          </a:p>
          <a:p>
            <a:pPr lvl="1">
              <a:lnSpc>
                <a:spcPct val="120000"/>
              </a:lnSpc>
              <a:spcBef>
                <a:spcPts val="0"/>
              </a:spcBef>
              <a:spcAft>
                <a:spcPts val="600"/>
              </a:spcAft>
            </a:pPr>
            <a:r>
              <a:rPr lang="en-US" sz="8000" dirty="0"/>
              <a:t>ET</a:t>
            </a:r>
          </a:p>
          <a:p>
            <a:pPr lvl="1">
              <a:lnSpc>
                <a:spcPct val="120000"/>
              </a:lnSpc>
              <a:spcBef>
                <a:spcPts val="0"/>
              </a:spcBef>
              <a:spcAft>
                <a:spcPts val="600"/>
              </a:spcAft>
            </a:pPr>
            <a:r>
              <a:rPr lang="en-US" sz="8000" dirty="0"/>
              <a:t>NDVI</a:t>
            </a:r>
          </a:p>
          <a:p>
            <a:pPr lvl="1">
              <a:lnSpc>
                <a:spcPct val="120000"/>
              </a:lnSpc>
              <a:spcBef>
                <a:spcPts val="0"/>
              </a:spcBef>
              <a:spcAft>
                <a:spcPts val="600"/>
              </a:spcAft>
            </a:pPr>
            <a:r>
              <a:rPr lang="en-US" sz="8000" dirty="0"/>
              <a:t>Yield</a:t>
            </a:r>
          </a:p>
          <a:p>
            <a:pPr lvl="1">
              <a:lnSpc>
                <a:spcPct val="120000"/>
              </a:lnSpc>
              <a:spcBef>
                <a:spcPts val="0"/>
              </a:spcBef>
              <a:spcAft>
                <a:spcPts val="600"/>
              </a:spcAft>
            </a:pPr>
            <a:r>
              <a:rPr lang="en-US" sz="8000" dirty="0"/>
              <a:t>Applied Water</a:t>
            </a:r>
          </a:p>
          <a:p>
            <a:pPr marL="457200" lvl="1" indent="0">
              <a:lnSpc>
                <a:spcPct val="120000"/>
              </a:lnSpc>
              <a:spcBef>
                <a:spcPts val="0"/>
              </a:spcBef>
              <a:spcAft>
                <a:spcPts val="600"/>
              </a:spcAft>
              <a:buNone/>
            </a:pPr>
            <a:endParaRPr lang="en-US" sz="6200" dirty="0"/>
          </a:p>
          <a:p>
            <a:endParaRPr lang="en-US" dirty="0"/>
          </a:p>
          <a:p>
            <a:endParaRPr lang="en-US" dirty="0"/>
          </a:p>
          <a:p>
            <a:endParaRPr lang="en-US" dirty="0"/>
          </a:p>
        </p:txBody>
      </p:sp>
      <p:sp>
        <p:nvSpPr>
          <p:cNvPr id="2" name="Content Placeholder 1">
            <a:extLst>
              <a:ext uri="{FF2B5EF4-FFF2-40B4-BE49-F238E27FC236}">
                <a16:creationId xmlns:a16="http://schemas.microsoft.com/office/drawing/2014/main" id="{4BA1C81B-03C3-B806-096C-BC0FBFCE97FE}"/>
              </a:ext>
            </a:extLst>
          </p:cNvPr>
          <p:cNvSpPr>
            <a:spLocks noGrp="1"/>
          </p:cNvSpPr>
          <p:nvPr>
            <p:ph sz="half" idx="2"/>
          </p:nvPr>
        </p:nvSpPr>
        <p:spPr>
          <a:xfrm>
            <a:off x="6172200" y="1825624"/>
            <a:ext cx="5181600" cy="4798459"/>
          </a:xfrm>
        </p:spPr>
        <p:txBody>
          <a:bodyPr>
            <a:normAutofit fontScale="32500" lnSpcReduction="20000"/>
          </a:bodyPr>
          <a:lstStyle/>
          <a:p>
            <a:pPr marL="0" indent="0">
              <a:lnSpc>
                <a:spcPct val="120000"/>
              </a:lnSpc>
              <a:spcBef>
                <a:spcPts val="0"/>
              </a:spcBef>
              <a:spcAft>
                <a:spcPts val="600"/>
              </a:spcAft>
              <a:buNone/>
            </a:pPr>
            <a:r>
              <a:rPr lang="en-US" sz="8000" dirty="0"/>
              <a:t>All orchards in Vina Subbasin used to explore potential relationships between</a:t>
            </a:r>
          </a:p>
          <a:p>
            <a:pPr lvl="1">
              <a:lnSpc>
                <a:spcPct val="120000"/>
              </a:lnSpc>
              <a:spcBef>
                <a:spcPts val="0"/>
              </a:spcBef>
              <a:spcAft>
                <a:spcPts val="600"/>
              </a:spcAft>
            </a:pPr>
            <a:r>
              <a:rPr lang="en-US" sz="8000" dirty="0"/>
              <a:t>Crop type and age</a:t>
            </a:r>
          </a:p>
          <a:p>
            <a:pPr lvl="1">
              <a:lnSpc>
                <a:spcPct val="120000"/>
              </a:lnSpc>
              <a:spcBef>
                <a:spcPts val="0"/>
              </a:spcBef>
              <a:spcAft>
                <a:spcPts val="600"/>
              </a:spcAft>
            </a:pPr>
            <a:r>
              <a:rPr lang="en-US" sz="8000" dirty="0"/>
              <a:t>Irrigation methods</a:t>
            </a:r>
          </a:p>
          <a:p>
            <a:pPr lvl="1">
              <a:lnSpc>
                <a:spcPct val="120000"/>
              </a:lnSpc>
              <a:spcBef>
                <a:spcPts val="0"/>
              </a:spcBef>
              <a:spcAft>
                <a:spcPts val="600"/>
              </a:spcAft>
            </a:pPr>
            <a:r>
              <a:rPr lang="en-US" sz="8000" dirty="0"/>
              <a:t>ET</a:t>
            </a:r>
          </a:p>
          <a:p>
            <a:pPr lvl="1">
              <a:lnSpc>
                <a:spcPct val="120000"/>
              </a:lnSpc>
              <a:spcBef>
                <a:spcPts val="0"/>
              </a:spcBef>
              <a:spcAft>
                <a:spcPts val="600"/>
              </a:spcAft>
            </a:pPr>
            <a:r>
              <a:rPr lang="en-US" sz="8000" dirty="0"/>
              <a:t>NDVI</a:t>
            </a:r>
          </a:p>
          <a:p>
            <a:pPr marL="457200" lvl="1" indent="0">
              <a:lnSpc>
                <a:spcPct val="120000"/>
              </a:lnSpc>
              <a:spcBef>
                <a:spcPts val="0"/>
              </a:spcBef>
              <a:spcAft>
                <a:spcPts val="600"/>
              </a:spcAft>
              <a:buNone/>
            </a:pPr>
            <a:endParaRPr lang="en-US" sz="8000" dirty="0"/>
          </a:p>
          <a:p>
            <a:pPr>
              <a:lnSpc>
                <a:spcPct val="120000"/>
              </a:lnSpc>
              <a:spcBef>
                <a:spcPts val="0"/>
              </a:spcBef>
              <a:spcAft>
                <a:spcPts val="600"/>
              </a:spcAft>
              <a:buFont typeface="Wingdings" panose="05000000000000000000" pitchFamily="2" charset="2"/>
              <a:buChar char="v"/>
            </a:pPr>
            <a:r>
              <a:rPr lang="en-US" sz="8400" dirty="0"/>
              <a:t>Analysis focused on the </a:t>
            </a:r>
            <a:r>
              <a:rPr lang="en-US" sz="8400" u="sng" dirty="0"/>
              <a:t>pilot orchards.</a:t>
            </a:r>
          </a:p>
        </p:txBody>
      </p:sp>
      <p:pic>
        <p:nvPicPr>
          <p:cNvPr id="3" name="Picture 2">
            <a:extLst>
              <a:ext uri="{FF2B5EF4-FFF2-40B4-BE49-F238E27FC236}">
                <a16:creationId xmlns:a16="http://schemas.microsoft.com/office/drawing/2014/main" id="{ADD3E1C5-56F7-1B0A-5E7B-7BA21EF156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spTree>
    <p:extLst>
      <p:ext uri="{BB962C8B-B14F-4D97-AF65-F5344CB8AC3E}">
        <p14:creationId xmlns:p14="http://schemas.microsoft.com/office/powerpoint/2010/main" val="257387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ERA Base Template">
  <a:themeElements>
    <a:clrScheme name="ERA Blue Tint and Shades">
      <a:dk1>
        <a:sysClr val="windowText" lastClr="000000"/>
      </a:dk1>
      <a:lt1>
        <a:sysClr val="window" lastClr="FFFFFF"/>
      </a:lt1>
      <a:dk2>
        <a:srgbClr val="031D2E"/>
      </a:dk2>
      <a:lt2>
        <a:srgbClr val="CFE3F1"/>
      </a:lt2>
      <a:accent1>
        <a:srgbClr val="073B5C"/>
      </a:accent1>
      <a:accent2>
        <a:srgbClr val="0A588A"/>
      </a:accent2>
      <a:accent3>
        <a:srgbClr val="0D75B8"/>
      </a:accent3>
      <a:accent4>
        <a:srgbClr val="3D91C6"/>
      </a:accent4>
      <a:accent5>
        <a:srgbClr val="6EACD4"/>
      </a:accent5>
      <a:accent6>
        <a:srgbClr val="9EC8E3"/>
      </a:accent6>
      <a:hlink>
        <a:srgbClr val="999999"/>
      </a:hlink>
      <a:folHlink>
        <a:srgbClr val="B3B3B3"/>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4354</TotalTime>
  <Words>2128</Words>
  <Application>Microsoft Office PowerPoint</Application>
  <PresentationFormat>Widescreen</PresentationFormat>
  <Paragraphs>201</Paragraphs>
  <Slides>24</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Aptos</vt:lpstr>
      <vt:lpstr>Aptos Display</vt:lpstr>
      <vt:lpstr>Arial</vt:lpstr>
      <vt:lpstr>Century Gothic</vt:lpstr>
      <vt:lpstr>Garamond</vt:lpstr>
      <vt:lpstr>Wingdings</vt:lpstr>
      <vt:lpstr>Office Theme</vt:lpstr>
      <vt:lpstr>ERA Base Template</vt:lpstr>
      <vt:lpstr>Demand Reduction Strategies</vt:lpstr>
      <vt:lpstr>Spatial Data for Pilot Studies - ET</vt:lpstr>
      <vt:lpstr>Spatial Data</vt:lpstr>
      <vt:lpstr>Spatial Data</vt:lpstr>
      <vt:lpstr>EOR – Pilot Study Questions</vt:lpstr>
      <vt:lpstr>EOR – Analysis</vt:lpstr>
      <vt:lpstr>EOR – ET Analysis by Land Use</vt:lpstr>
      <vt:lpstr>PI – Pilot Study Questions</vt:lpstr>
      <vt:lpstr>PI – Analysis</vt:lpstr>
      <vt:lpstr>PI – Conclusion 1: Using ET and Yield to Identify Non-beneficial Consumptive Use</vt:lpstr>
      <vt:lpstr>PI – ET and Yield in Walnuts</vt:lpstr>
      <vt:lpstr>PI – Conclusion 2: Potential for Demand Reduction using PI on Mid-Large Farms</vt:lpstr>
      <vt:lpstr>PI – Conclusion 3: Irrigation Systems</vt:lpstr>
      <vt:lpstr>PI – Conclusion 4: Pressure Chambers</vt:lpstr>
      <vt:lpstr>PI – Conclusion 5: Potential for Demand Reduction using PI on Small Farms</vt:lpstr>
      <vt:lpstr>PI – Conclusion 6: Minimizing Midday Irrigation</vt:lpstr>
      <vt:lpstr>PI – Summary of Conclusions</vt:lpstr>
      <vt:lpstr>PI – Summary of Conclusions</vt:lpstr>
      <vt:lpstr>Recommendations</vt:lpstr>
      <vt:lpstr>EOR Program Concepts</vt:lpstr>
      <vt:lpstr>EOR Incentive Payment Range (1 Year Idle)</vt:lpstr>
      <vt:lpstr>Annualized Cost of EOR AW Savings (1 Year Idle)</vt:lpstr>
      <vt:lpstr>Program Development</vt:lpstr>
      <vt:lpstr>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Casey Gudel</dc:creator>
  <cp:lastModifiedBy>Joel Kimmelshue</cp:lastModifiedBy>
  <cp:revision>22</cp:revision>
  <dcterms:created xsi:type="dcterms:W3CDTF">2026-02-10T17:52:01Z</dcterms:created>
  <dcterms:modified xsi:type="dcterms:W3CDTF">2026-03-05T15:16:13Z</dcterms:modified>
</cp:coreProperties>
</file>